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4" r:id="rId2"/>
    <p:sldId id="285" r:id="rId3"/>
    <p:sldId id="287" r:id="rId4"/>
    <p:sldId id="286" r:id="rId5"/>
    <p:sldId id="271" r:id="rId6"/>
    <p:sldId id="288" r:id="rId7"/>
    <p:sldId id="290" r:id="rId8"/>
    <p:sldId id="289" r:id="rId9"/>
    <p:sldId id="291" r:id="rId10"/>
    <p:sldId id="275" r:id="rId11"/>
    <p:sldId id="276" r:id="rId12"/>
    <p:sldId id="292" r:id="rId13"/>
    <p:sldId id="277" r:id="rId14"/>
    <p:sldId id="284" r:id="rId15"/>
    <p:sldId id="280" r:id="rId16"/>
    <p:sldId id="295" r:id="rId17"/>
    <p:sldId id="293" r:id="rId18"/>
    <p:sldId id="294" r:id="rId19"/>
  </p:sldIdLst>
  <p:sldSz cx="9144000" cy="6858000" type="screen4x3"/>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6947"/>
    <a:srgbClr val="000000"/>
    <a:srgbClr val="0B192B"/>
    <a:srgbClr val="F79646"/>
    <a:srgbClr val="9BBB59"/>
    <a:srgbClr val="F4BA18"/>
    <a:srgbClr val="FFCCCC"/>
    <a:srgbClr val="0066CC"/>
    <a:srgbClr val="3399FF"/>
    <a:srgbClr val="DCE6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9884" autoAdjust="0"/>
  </p:normalViewPr>
  <p:slideViewPr>
    <p:cSldViewPr>
      <p:cViewPr>
        <p:scale>
          <a:sx n="80" d="100"/>
          <a:sy n="80" d="100"/>
        </p:scale>
        <p:origin x="-2232" y="-91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7ED8B0B8-E0A9-4EFA-A5B2-30407FFB09D9}" type="datetimeFigureOut">
              <a:rPr lang="es-MX" smtClean="0"/>
              <a:t>30/01/2020</a:t>
            </a:fld>
            <a:endParaRPr lang="es-MX" dirty="0"/>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701041" y="4415790"/>
            <a:ext cx="5608320" cy="418338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9095552C-DBAD-4CB6-848A-DBC50800A862}" type="slidenum">
              <a:rPr lang="es-MX" smtClean="0"/>
              <a:t>‹Nº›</a:t>
            </a:fld>
            <a:endParaRPr lang="es-MX" dirty="0"/>
          </a:p>
        </p:txBody>
      </p:sp>
    </p:spTree>
    <p:extLst>
      <p:ext uri="{BB962C8B-B14F-4D97-AF65-F5344CB8AC3E}">
        <p14:creationId xmlns:p14="http://schemas.microsoft.com/office/powerpoint/2010/main" val="3477406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32959"/>
            <a:ext cx="8075662"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userDrawn="1"/>
        </p:nvSpPr>
        <p:spPr>
          <a:xfrm>
            <a:off x="107504" y="6480819"/>
            <a:ext cx="2966518" cy="369332"/>
          </a:xfrm>
          <a:prstGeom prst="rect">
            <a:avLst/>
          </a:prstGeom>
          <a:noFill/>
        </p:spPr>
        <p:txBody>
          <a:bodyPr wrap="none" rtlCol="0">
            <a:spAutoFit/>
          </a:bodyPr>
          <a:lstStyle/>
          <a:p>
            <a:pPr algn="r"/>
            <a:r>
              <a:rPr lang="es-MX" sz="1800" b="1" dirty="0" smtClean="0">
                <a:solidFill>
                  <a:schemeClr val="bg1"/>
                </a:solidFill>
                <a:effectLst>
                  <a:outerShdw blurRad="38100" dist="38100" dir="2700000" algn="tl">
                    <a:srgbClr val="000000">
                      <a:alpha val="43137"/>
                    </a:srgbClr>
                  </a:outerShdw>
                </a:effectLst>
                <a:latin typeface="+mn-lt"/>
              </a:rPr>
              <a:t>Presupuesto Ciudadano 2020</a:t>
            </a:r>
            <a:endParaRPr lang="es-MX" sz="1800" b="1" dirty="0">
              <a:solidFill>
                <a:schemeClr val="bg1"/>
              </a:solidFill>
              <a:effectLst>
                <a:outerShdw blurRad="38100" dist="38100" dir="2700000" algn="tl">
                  <a:srgbClr val="000000">
                    <a:alpha val="43137"/>
                  </a:srgbClr>
                </a:outerShdw>
              </a:effectLst>
              <a:latin typeface="+mn-lt"/>
            </a:endParaRPr>
          </a:p>
        </p:txBody>
      </p:sp>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762" y="-391"/>
            <a:ext cx="109778" cy="685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b="19442"/>
          <a:stretch/>
        </p:blipFill>
        <p:spPr bwMode="auto">
          <a:xfrm>
            <a:off x="7540625" y="5977401"/>
            <a:ext cx="1603375" cy="907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l="61724" t="1042" r="449" b="19829"/>
          <a:stretch/>
        </p:blipFill>
        <p:spPr bwMode="auto">
          <a:xfrm>
            <a:off x="107504" y="-391"/>
            <a:ext cx="8856984" cy="381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Imagen 23"/>
          <p:cNvPicPr>
            <a:picLocks noChangeAspect="1"/>
          </p:cNvPicPr>
          <p:nvPr userDrawn="1"/>
        </p:nvPicPr>
        <p:blipFill rotWithShape="1">
          <a:blip r:embed="rId6" cstate="print">
            <a:extLst>
              <a:ext uri="{28A0092B-C50C-407E-A947-70E740481C1C}">
                <a14:useLocalDpi xmlns:a14="http://schemas.microsoft.com/office/drawing/2010/main" val="0"/>
              </a:ext>
            </a:extLst>
          </a:blip>
          <a:srcRect t="5794"/>
          <a:stretch/>
        </p:blipFill>
        <p:spPr bwMode="auto">
          <a:xfrm>
            <a:off x="253675" y="140492"/>
            <a:ext cx="1762716" cy="4801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016390" y="44142"/>
            <a:ext cx="1421641" cy="576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Rectángulo"/>
          <p:cNvSpPr/>
          <p:nvPr userDrawn="1"/>
        </p:nvSpPr>
        <p:spPr>
          <a:xfrm>
            <a:off x="3477274" y="509293"/>
            <a:ext cx="5666725" cy="111395"/>
          </a:xfrm>
          <a:prstGeom prst="rect">
            <a:avLst/>
          </a:prstGeom>
          <a:solidFill>
            <a:schemeClr val="accent3">
              <a:lumMod val="5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3" name="12 Conector recto"/>
          <p:cNvCxnSpPr/>
          <p:nvPr userDrawn="1"/>
        </p:nvCxnSpPr>
        <p:spPr>
          <a:xfrm>
            <a:off x="3455107" y="550113"/>
            <a:ext cx="5666725" cy="1"/>
          </a:xfrm>
          <a:prstGeom prst="line">
            <a:avLst/>
          </a:prstGeom>
          <a:ln>
            <a:solidFill>
              <a:schemeClr val="accent3">
                <a:lumMod val="75000"/>
              </a:schemeClr>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6134876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30C8FBE-10D4-414E-8F4A-442708041658}" type="datetimeFigureOut">
              <a:rPr lang="es-MX" smtClean="0"/>
              <a:t>30/01/2020</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0D362870-09E7-474E-82E7-31006091CA72}" type="slidenum">
              <a:rPr lang="es-MX" smtClean="0"/>
              <a:t>‹Nº›</a:t>
            </a:fld>
            <a:endParaRPr lang="es-MX" dirty="0"/>
          </a:p>
        </p:txBody>
      </p:sp>
    </p:spTree>
    <p:extLst>
      <p:ext uri="{BB962C8B-B14F-4D97-AF65-F5344CB8AC3E}">
        <p14:creationId xmlns:p14="http://schemas.microsoft.com/office/powerpoint/2010/main" val="3689853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30C8FBE-10D4-414E-8F4A-442708041658}" type="datetimeFigureOut">
              <a:rPr lang="es-MX" smtClean="0"/>
              <a:t>30/01/2020</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0D362870-09E7-474E-82E7-31006091CA72}" type="slidenum">
              <a:rPr lang="es-MX" smtClean="0"/>
              <a:t>‹Nº›</a:t>
            </a:fld>
            <a:endParaRPr lang="es-MX" dirty="0"/>
          </a:p>
        </p:txBody>
      </p:sp>
    </p:spTree>
    <p:extLst>
      <p:ext uri="{BB962C8B-B14F-4D97-AF65-F5344CB8AC3E}">
        <p14:creationId xmlns:p14="http://schemas.microsoft.com/office/powerpoint/2010/main" val="1823639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30C8FBE-10D4-414E-8F4A-442708041658}" type="datetimeFigureOut">
              <a:rPr lang="es-MX" smtClean="0"/>
              <a:t>30/01/2020</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0D362870-09E7-474E-82E7-31006091CA72}" type="slidenum">
              <a:rPr lang="es-MX" smtClean="0"/>
              <a:t>‹Nº›</a:t>
            </a:fld>
            <a:endParaRPr lang="es-MX" dirty="0"/>
          </a:p>
        </p:txBody>
      </p:sp>
    </p:spTree>
    <p:extLst>
      <p:ext uri="{BB962C8B-B14F-4D97-AF65-F5344CB8AC3E}">
        <p14:creationId xmlns:p14="http://schemas.microsoft.com/office/powerpoint/2010/main" val="3261375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30C8FBE-10D4-414E-8F4A-442708041658}" type="datetimeFigureOut">
              <a:rPr lang="es-MX" smtClean="0"/>
              <a:t>30/01/2020</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0D362870-09E7-474E-82E7-31006091CA72}" type="slidenum">
              <a:rPr lang="es-MX" smtClean="0"/>
              <a:t>‹Nº›</a:t>
            </a:fld>
            <a:endParaRPr lang="es-MX" dirty="0"/>
          </a:p>
        </p:txBody>
      </p:sp>
    </p:spTree>
    <p:extLst>
      <p:ext uri="{BB962C8B-B14F-4D97-AF65-F5344CB8AC3E}">
        <p14:creationId xmlns:p14="http://schemas.microsoft.com/office/powerpoint/2010/main" val="147482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530C8FBE-10D4-414E-8F4A-442708041658}" type="datetimeFigureOut">
              <a:rPr lang="es-MX" smtClean="0"/>
              <a:t>30/01/2020</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0D362870-09E7-474E-82E7-31006091CA72}" type="slidenum">
              <a:rPr lang="es-MX" smtClean="0"/>
              <a:t>‹Nº›</a:t>
            </a:fld>
            <a:endParaRPr lang="es-MX" dirty="0"/>
          </a:p>
        </p:txBody>
      </p:sp>
    </p:spTree>
    <p:extLst>
      <p:ext uri="{BB962C8B-B14F-4D97-AF65-F5344CB8AC3E}">
        <p14:creationId xmlns:p14="http://schemas.microsoft.com/office/powerpoint/2010/main" val="3334174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530C8FBE-10D4-414E-8F4A-442708041658}" type="datetimeFigureOut">
              <a:rPr lang="es-MX" smtClean="0"/>
              <a:t>30/01/2020</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0D362870-09E7-474E-82E7-31006091CA72}" type="slidenum">
              <a:rPr lang="es-MX" smtClean="0"/>
              <a:t>‹Nº›</a:t>
            </a:fld>
            <a:endParaRPr lang="es-MX" dirty="0"/>
          </a:p>
        </p:txBody>
      </p:sp>
    </p:spTree>
    <p:extLst>
      <p:ext uri="{BB962C8B-B14F-4D97-AF65-F5344CB8AC3E}">
        <p14:creationId xmlns:p14="http://schemas.microsoft.com/office/powerpoint/2010/main" val="2990245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530C8FBE-10D4-414E-8F4A-442708041658}" type="datetimeFigureOut">
              <a:rPr lang="es-MX" smtClean="0"/>
              <a:t>30/01/2020</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0D362870-09E7-474E-82E7-31006091CA72}" type="slidenum">
              <a:rPr lang="es-MX" smtClean="0"/>
              <a:t>‹Nº›</a:t>
            </a:fld>
            <a:endParaRPr lang="es-MX" dirty="0"/>
          </a:p>
        </p:txBody>
      </p:sp>
    </p:spTree>
    <p:extLst>
      <p:ext uri="{BB962C8B-B14F-4D97-AF65-F5344CB8AC3E}">
        <p14:creationId xmlns:p14="http://schemas.microsoft.com/office/powerpoint/2010/main" val="2944576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30C8FBE-10D4-414E-8F4A-442708041658}" type="datetimeFigureOut">
              <a:rPr lang="es-MX" smtClean="0"/>
              <a:t>30/01/2020</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0D362870-09E7-474E-82E7-31006091CA72}" type="slidenum">
              <a:rPr lang="es-MX" smtClean="0"/>
              <a:t>‹Nº›</a:t>
            </a:fld>
            <a:endParaRPr lang="es-MX" dirty="0"/>
          </a:p>
        </p:txBody>
      </p:sp>
    </p:spTree>
    <p:extLst>
      <p:ext uri="{BB962C8B-B14F-4D97-AF65-F5344CB8AC3E}">
        <p14:creationId xmlns:p14="http://schemas.microsoft.com/office/powerpoint/2010/main" val="3868510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30C8FBE-10D4-414E-8F4A-442708041658}" type="datetimeFigureOut">
              <a:rPr lang="es-MX" smtClean="0"/>
              <a:t>30/01/2020</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0D362870-09E7-474E-82E7-31006091CA72}" type="slidenum">
              <a:rPr lang="es-MX" smtClean="0"/>
              <a:t>‹Nº›</a:t>
            </a:fld>
            <a:endParaRPr lang="es-MX" dirty="0"/>
          </a:p>
        </p:txBody>
      </p:sp>
    </p:spTree>
    <p:extLst>
      <p:ext uri="{BB962C8B-B14F-4D97-AF65-F5344CB8AC3E}">
        <p14:creationId xmlns:p14="http://schemas.microsoft.com/office/powerpoint/2010/main" val="3296943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30C8FBE-10D4-414E-8F4A-442708041658}" type="datetimeFigureOut">
              <a:rPr lang="es-MX" smtClean="0"/>
              <a:t>30/01/2020</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0D362870-09E7-474E-82E7-31006091CA72}" type="slidenum">
              <a:rPr lang="es-MX" smtClean="0"/>
              <a:t>‹Nº›</a:t>
            </a:fld>
            <a:endParaRPr lang="es-MX" dirty="0"/>
          </a:p>
        </p:txBody>
      </p:sp>
    </p:spTree>
    <p:extLst>
      <p:ext uri="{BB962C8B-B14F-4D97-AF65-F5344CB8AC3E}">
        <p14:creationId xmlns:p14="http://schemas.microsoft.com/office/powerpoint/2010/main" val="3931987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C8FBE-10D4-414E-8F4A-442708041658}" type="datetimeFigureOut">
              <a:rPr lang="es-MX" smtClean="0"/>
              <a:t>30/01/2020</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362870-09E7-474E-82E7-31006091CA72}" type="slidenum">
              <a:rPr lang="es-MX" smtClean="0"/>
              <a:t>‹Nº›</a:t>
            </a:fld>
            <a:endParaRPr lang="es-MX" dirty="0"/>
          </a:p>
        </p:txBody>
      </p:sp>
    </p:spTree>
    <p:extLst>
      <p:ext uri="{BB962C8B-B14F-4D97-AF65-F5344CB8AC3E}">
        <p14:creationId xmlns:p14="http://schemas.microsoft.com/office/powerpoint/2010/main" val="3282545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3.png"/><Relationship Id="rId4" Type="http://schemas.microsoft.com/office/2007/relationships/hdphoto" Target="../media/hdphoto1.wdp"/><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90350" y="1309918"/>
            <a:ext cx="9026041" cy="2123658"/>
          </a:xfrm>
          <a:prstGeom prst="rect">
            <a:avLst/>
          </a:prstGeom>
        </p:spPr>
        <p:txBody>
          <a:bodyPr wrap="square">
            <a:spAutoFit/>
          </a:bodyPr>
          <a:lstStyle/>
          <a:p>
            <a:pPr algn="ctr"/>
            <a:r>
              <a:rPr lang="es-MX" sz="6000" b="1" spc="100" dirty="0" smtClean="0">
                <a:ln w="24500" cmpd="dbl">
                  <a:solidFill>
                    <a:schemeClr val="tx1">
                      <a:lumMod val="95000"/>
                      <a:lumOff val="5000"/>
                    </a:schemeClr>
                  </a:solidFill>
                  <a:prstDash val="solid"/>
                  <a:miter lim="800000"/>
                </a:ln>
                <a:effectLst>
                  <a:outerShdw blurRad="38100" dist="38100" dir="7020000" algn="tl">
                    <a:srgbClr val="000000">
                      <a:alpha val="35000"/>
                    </a:srgbClr>
                  </a:outerShdw>
                </a:effectLst>
                <a:latin typeface="Dotum" pitchFamily="34" charset="-127"/>
                <a:ea typeface="Dotum" pitchFamily="34" charset="-127"/>
              </a:rPr>
              <a:t>Presupuesto Ciudadano </a:t>
            </a:r>
          </a:p>
          <a:p>
            <a:pPr algn="ctr"/>
            <a:r>
              <a:rPr lang="es-MX" sz="7200" b="1" dirty="0" smtClean="0">
                <a:ln w="24500" cmpd="dbl">
                  <a:solidFill>
                    <a:schemeClr val="tx1">
                      <a:lumMod val="95000"/>
                      <a:lumOff val="5000"/>
                    </a:schemeClr>
                  </a:solidFill>
                  <a:prstDash val="solid"/>
                  <a:miter lim="800000"/>
                </a:ln>
                <a:effectLst>
                  <a:outerShdw blurRad="38100" dist="38100" dir="7020000" algn="tl">
                    <a:srgbClr val="000000">
                      <a:alpha val="35000"/>
                    </a:srgbClr>
                  </a:outerShdw>
                </a:effectLst>
                <a:latin typeface="Copperplate Gothic Bold" pitchFamily="34" charset="0"/>
                <a:ea typeface="Dotum" pitchFamily="34" charset="-127"/>
              </a:rPr>
              <a:t>2020</a:t>
            </a:r>
            <a:endParaRPr lang="es-MX" sz="7200" b="1" dirty="0">
              <a:ln w="24500" cmpd="dbl">
                <a:solidFill>
                  <a:schemeClr val="tx1">
                    <a:lumMod val="95000"/>
                    <a:lumOff val="5000"/>
                  </a:schemeClr>
                </a:solidFill>
                <a:prstDash val="solid"/>
                <a:miter lim="800000"/>
              </a:ln>
              <a:effectLst>
                <a:outerShdw blurRad="38100" dist="38100" dir="7020000" algn="tl">
                  <a:srgbClr val="000000">
                    <a:alpha val="35000"/>
                  </a:srgbClr>
                </a:outerShdw>
              </a:effectLst>
              <a:latin typeface="Copperplate Gothic Bold" pitchFamily="34" charset="0"/>
              <a:ea typeface="Dotum" pitchFamily="34" charset="-127"/>
            </a:endParaRPr>
          </a:p>
        </p:txBody>
      </p:sp>
      <p:grpSp>
        <p:nvGrpSpPr>
          <p:cNvPr id="2" name="1 Grupo"/>
          <p:cNvGrpSpPr/>
          <p:nvPr/>
        </p:nvGrpSpPr>
        <p:grpSpPr>
          <a:xfrm>
            <a:off x="5369998" y="3546970"/>
            <a:ext cx="3635896" cy="2153270"/>
            <a:chOff x="1835696" y="3915055"/>
            <a:chExt cx="4630779" cy="2942945"/>
          </a:xfrm>
        </p:grpSpPr>
        <p:pic>
          <p:nvPicPr>
            <p:cNvPr id="1038"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3915055"/>
              <a:ext cx="2371622" cy="1778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039" b="93204" l="3109" r="95078"/>
                      </a14:imgEffect>
                    </a14:imgLayer>
                  </a14:imgProps>
                </a:ext>
                <a:ext uri="{28A0092B-C50C-407E-A947-70E740481C1C}">
                  <a14:useLocalDpi xmlns:a14="http://schemas.microsoft.com/office/drawing/2010/main" val="0"/>
                </a:ext>
              </a:extLst>
            </a:blip>
            <a:srcRect t="6966" b="4889"/>
            <a:stretch/>
          </p:blipFill>
          <p:spPr bwMode="auto">
            <a:xfrm>
              <a:off x="3864209" y="4409728"/>
              <a:ext cx="2602266"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3 Rectángulo"/>
          <p:cNvSpPr/>
          <p:nvPr/>
        </p:nvSpPr>
        <p:spPr>
          <a:xfrm>
            <a:off x="3006573" y="5949280"/>
            <a:ext cx="3141694" cy="400110"/>
          </a:xfrm>
          <a:prstGeom prst="rect">
            <a:avLst/>
          </a:prstGeom>
          <a:solidFill>
            <a:schemeClr val="bg1"/>
          </a:solidFill>
        </p:spPr>
        <p:txBody>
          <a:bodyPr wrap="none">
            <a:spAutoFit/>
          </a:bodyPr>
          <a:lstStyle/>
          <a:p>
            <a:r>
              <a:rPr lang="pl-PL" sz="2000" dirty="0"/>
              <a:t>w w w . coahuila . g o b . m x</a:t>
            </a:r>
            <a:endParaRPr lang="es-MX" sz="2000" dirty="0"/>
          </a:p>
        </p:txBody>
      </p:sp>
      <p:sp>
        <p:nvSpPr>
          <p:cNvPr id="5" name="4 Rectángulo"/>
          <p:cNvSpPr/>
          <p:nvPr/>
        </p:nvSpPr>
        <p:spPr>
          <a:xfrm>
            <a:off x="7187946" y="5913396"/>
            <a:ext cx="1956053" cy="623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264" y="6537219"/>
            <a:ext cx="2195735" cy="344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116632"/>
            <a:ext cx="8892479" cy="632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Imagen 23"/>
          <p:cNvPicPr>
            <a:picLocks noChangeAspect="1"/>
          </p:cNvPicPr>
          <p:nvPr/>
        </p:nvPicPr>
        <p:blipFill rotWithShape="1">
          <a:blip r:embed="rId7">
            <a:extLst>
              <a:ext uri="{28A0092B-C50C-407E-A947-70E740481C1C}">
                <a14:useLocalDpi xmlns:a14="http://schemas.microsoft.com/office/drawing/2010/main" val="0"/>
              </a:ext>
            </a:extLst>
          </a:blip>
          <a:srcRect t="5794"/>
          <a:stretch/>
        </p:blipFill>
        <p:spPr bwMode="auto">
          <a:xfrm>
            <a:off x="2150296" y="169169"/>
            <a:ext cx="2834736" cy="772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5033" y="267012"/>
            <a:ext cx="1421641" cy="576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20223" t="16188" r="21565" b="28376"/>
          <a:stretch/>
        </p:blipFill>
        <p:spPr bwMode="auto">
          <a:xfrm>
            <a:off x="1115616" y="3789040"/>
            <a:ext cx="3226937" cy="149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descr="Z:\2018\Logos-Nuevos-Enero-2018-SEFIN\logos\png\SEFIN_con fuerte coahuila es cuadrado.pn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38908"/>
          <a:stretch/>
        </p:blipFill>
        <p:spPr bwMode="auto">
          <a:xfrm>
            <a:off x="2522715" y="3685719"/>
            <a:ext cx="2175044" cy="1720735"/>
          </a:xfrm>
          <a:prstGeom prst="rect">
            <a:avLst/>
          </a:prstGeom>
          <a:solidFill>
            <a:schemeClr val="bg1"/>
          </a:solidFill>
        </p:spPr>
      </p:pic>
    </p:spTree>
    <p:extLst>
      <p:ext uri="{BB962C8B-B14F-4D97-AF65-F5344CB8AC3E}">
        <p14:creationId xmlns:p14="http://schemas.microsoft.com/office/powerpoint/2010/main" val="2932359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161 Rectángulo redondeado"/>
          <p:cNvSpPr/>
          <p:nvPr/>
        </p:nvSpPr>
        <p:spPr>
          <a:xfrm>
            <a:off x="4706305" y="3163245"/>
            <a:ext cx="1126703" cy="991027"/>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accent5">
                  <a:lumMod val="50000"/>
                </a:schemeClr>
              </a:solidFill>
            </a:endParaRPr>
          </a:p>
        </p:txBody>
      </p:sp>
      <p:sp>
        <p:nvSpPr>
          <p:cNvPr id="39" name="Llamada rectangular 4"/>
          <p:cNvSpPr/>
          <p:nvPr/>
        </p:nvSpPr>
        <p:spPr>
          <a:xfrm rot="16200000">
            <a:off x="3362034" y="1222253"/>
            <a:ext cx="421460" cy="1691328"/>
          </a:xfrm>
          <a:prstGeom prst="rect">
            <a:avLst/>
          </a:prstGeom>
          <a:solidFill>
            <a:srgbClr val="9BBB59">
              <a:alpha val="38824"/>
            </a:srgbClr>
          </a:solidFill>
          <a:ln w="28575">
            <a:solidFill>
              <a:schemeClr val="bg1"/>
            </a:solidFill>
          </a:ln>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98425" tIns="98425" rIns="98425" bIns="98425" numCol="1" spcCol="1270" anchor="t" anchorCtr="0">
            <a:noAutofit/>
          </a:bodyPr>
          <a:lstStyle/>
          <a:p>
            <a:pPr lvl="0" algn="r" defTabSz="1377950">
              <a:lnSpc>
                <a:spcPct val="90000"/>
              </a:lnSpc>
              <a:spcBef>
                <a:spcPct val="0"/>
              </a:spcBef>
              <a:spcAft>
                <a:spcPct val="35000"/>
              </a:spcAft>
            </a:pPr>
            <a:endParaRPr lang="es-MX" sz="3100" b="1" kern="1200"/>
          </a:p>
        </p:txBody>
      </p:sp>
      <p:sp>
        <p:nvSpPr>
          <p:cNvPr id="32" name="31 Llamada rectangular"/>
          <p:cNvSpPr/>
          <p:nvPr/>
        </p:nvSpPr>
        <p:spPr>
          <a:xfrm rot="16200000">
            <a:off x="3340857" y="554131"/>
            <a:ext cx="482724" cy="1752104"/>
          </a:xfrm>
          <a:prstGeom prst="wedgeRectCallout">
            <a:avLst>
              <a:gd name="adj1" fmla="val 0"/>
              <a:gd name="adj2" fmla="val 0"/>
            </a:avLst>
          </a:prstGeom>
          <a:solidFill>
            <a:schemeClr val="accent5">
              <a:lumMod val="60000"/>
              <a:lumOff val="40000"/>
              <a:alpha val="41961"/>
            </a:schemeClr>
          </a:solidFill>
        </p:spPr>
        <p:style>
          <a:lnRef idx="2">
            <a:schemeClr val="lt1">
              <a:hueOff val="0"/>
              <a:satOff val="0"/>
              <a:lumOff val="0"/>
              <a:alphaOff val="0"/>
            </a:schemeClr>
          </a:lnRef>
          <a:fillRef idx="1">
            <a:schemeClr val="accent5">
              <a:tint val="50000"/>
              <a:hueOff val="0"/>
              <a:satOff val="0"/>
              <a:lumOff val="0"/>
              <a:alphaOff val="0"/>
            </a:schemeClr>
          </a:fillRef>
          <a:effectRef idx="0">
            <a:schemeClr val="accent5">
              <a:tint val="50000"/>
              <a:hueOff val="0"/>
              <a:satOff val="0"/>
              <a:lumOff val="0"/>
              <a:alphaOff val="0"/>
            </a:schemeClr>
          </a:effectRef>
          <a:fontRef idx="minor">
            <a:schemeClr val="lt1">
              <a:hueOff val="0"/>
              <a:satOff val="0"/>
              <a:lumOff val="0"/>
              <a:alphaOff val="0"/>
            </a:schemeClr>
          </a:fontRef>
        </p:style>
      </p:sp>
      <p:grpSp>
        <p:nvGrpSpPr>
          <p:cNvPr id="110" name="109 Grupo"/>
          <p:cNvGrpSpPr/>
          <p:nvPr/>
        </p:nvGrpSpPr>
        <p:grpSpPr>
          <a:xfrm>
            <a:off x="5888138" y="3194614"/>
            <a:ext cx="3004342" cy="938004"/>
            <a:chOff x="1010158" y="1301423"/>
            <a:chExt cx="4702137" cy="938004"/>
          </a:xfrm>
        </p:grpSpPr>
        <p:sp>
          <p:nvSpPr>
            <p:cNvPr id="111" name="110 Redondear rectángulo de esquina del mismo lado"/>
            <p:cNvSpPr/>
            <p:nvPr/>
          </p:nvSpPr>
          <p:spPr>
            <a:xfrm rot="5400000">
              <a:off x="2892225" y="-580644"/>
              <a:ext cx="938004" cy="4702137"/>
            </a:xfrm>
            <a:prstGeom prst="round2SameRect">
              <a:avLst/>
            </a:prstGeom>
            <a:ln>
              <a:solidFill>
                <a:schemeClr val="accent5">
                  <a:lumMod val="75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2" name="Redondear rectángulo de esquina del mismo lado 4"/>
            <p:cNvSpPr/>
            <p:nvPr/>
          </p:nvSpPr>
          <p:spPr>
            <a:xfrm>
              <a:off x="1010159" y="1347212"/>
              <a:ext cx="4656347" cy="846424"/>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9525" rIns="9525" bIns="9525" numCol="1" spcCol="1270" anchor="ctr" anchorCtr="0">
              <a:noAutofit/>
            </a:bodyPr>
            <a:lstStyle/>
            <a:p>
              <a:pPr marL="0" lvl="1" algn="l" defTabSz="666750">
                <a:lnSpc>
                  <a:spcPct val="90000"/>
                </a:lnSpc>
                <a:spcBef>
                  <a:spcPct val="0"/>
                </a:spcBef>
                <a:spcAft>
                  <a:spcPct val="15000"/>
                </a:spcAft>
              </a:pPr>
              <a:endParaRPr lang="es-MX" sz="1500" kern="1200" dirty="0">
                <a:latin typeface="Interstate-Light" pitchFamily="2" charset="0"/>
              </a:endParaRPr>
            </a:p>
          </p:txBody>
        </p:sp>
      </p:grpSp>
      <p:sp>
        <p:nvSpPr>
          <p:cNvPr id="9" name="8 CuadroTexto"/>
          <p:cNvSpPr txBox="1"/>
          <p:nvPr/>
        </p:nvSpPr>
        <p:spPr>
          <a:xfrm>
            <a:off x="6037894" y="3411399"/>
            <a:ext cx="2710570" cy="461665"/>
          </a:xfrm>
          <a:prstGeom prst="rect">
            <a:avLst/>
          </a:prstGeom>
          <a:noFill/>
        </p:spPr>
        <p:txBody>
          <a:bodyPr wrap="square" rtlCol="0">
            <a:spAutoFit/>
          </a:bodyPr>
          <a:lstStyle/>
          <a:p>
            <a:r>
              <a:rPr lang="es-MX" sz="2400" b="1" dirty="0" smtClean="0">
                <a:effectLst>
                  <a:outerShdw blurRad="38100" dist="38100" dir="2700000" algn="tl">
                    <a:srgbClr val="000000">
                      <a:alpha val="43137"/>
                    </a:srgbClr>
                  </a:outerShdw>
                </a:effectLst>
                <a:latin typeface="Interstate-Light" pitchFamily="2" charset="0"/>
              </a:rPr>
              <a:t>49,746,134,928.93</a:t>
            </a:r>
            <a:endParaRPr lang="es-MX" sz="2400" b="1" dirty="0">
              <a:effectLst>
                <a:outerShdw blurRad="38100" dist="38100" dir="2700000" algn="tl">
                  <a:srgbClr val="000000">
                    <a:alpha val="43137"/>
                  </a:srgbClr>
                </a:outerShdw>
              </a:effectLst>
              <a:latin typeface="Interstate-Light" pitchFamily="2" charset="0"/>
            </a:endParaRPr>
          </a:p>
        </p:txBody>
      </p:sp>
      <p:sp>
        <p:nvSpPr>
          <p:cNvPr id="81" name="Llamada rectangular 4"/>
          <p:cNvSpPr/>
          <p:nvPr/>
        </p:nvSpPr>
        <p:spPr>
          <a:xfrm rot="16200000">
            <a:off x="3367392" y="4567965"/>
            <a:ext cx="421460" cy="1660919"/>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98425" tIns="98425" rIns="98425" bIns="98425" numCol="1" spcCol="1270" anchor="t" anchorCtr="0">
            <a:noAutofit/>
          </a:bodyPr>
          <a:lstStyle/>
          <a:p>
            <a:pPr lvl="0" algn="r" defTabSz="1377950">
              <a:lnSpc>
                <a:spcPct val="90000"/>
              </a:lnSpc>
              <a:spcBef>
                <a:spcPct val="0"/>
              </a:spcBef>
              <a:spcAft>
                <a:spcPct val="35000"/>
              </a:spcAft>
            </a:pPr>
            <a:endParaRPr lang="es-MX" sz="3100" b="1" kern="1200"/>
          </a:p>
        </p:txBody>
      </p:sp>
      <p:sp>
        <p:nvSpPr>
          <p:cNvPr id="109" name="108 Rectángulo"/>
          <p:cNvSpPr/>
          <p:nvPr/>
        </p:nvSpPr>
        <p:spPr>
          <a:xfrm>
            <a:off x="5076942" y="1169660"/>
            <a:ext cx="2135527" cy="584775"/>
          </a:xfrm>
          <a:prstGeom prst="rect">
            <a:avLst/>
          </a:prstGeom>
        </p:spPr>
        <p:txBody>
          <a:bodyPr wrap="square">
            <a:spAutoFit/>
          </a:bodyPr>
          <a:lstStyle/>
          <a:p>
            <a:pPr lvl="0" algn="ctr"/>
            <a:r>
              <a:rPr lang="es-MX" sz="1600" dirty="0" smtClean="0">
                <a:latin typeface="Interstate-Light" pitchFamily="2" charset="0"/>
              </a:rPr>
              <a:t>Participaciones y Aportaciones</a:t>
            </a:r>
            <a:endParaRPr lang="es-MX" sz="1600" dirty="0"/>
          </a:p>
        </p:txBody>
      </p:sp>
      <p:sp>
        <p:nvSpPr>
          <p:cNvPr id="126" name="Circular 4"/>
          <p:cNvSpPr/>
          <p:nvPr/>
        </p:nvSpPr>
        <p:spPr>
          <a:xfrm>
            <a:off x="4618055" y="1417132"/>
            <a:ext cx="437800" cy="3114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78232" rIns="78232" bIns="78232" numCol="1" spcCol="1270" anchor="ctr" anchorCtr="0">
            <a:noAutofit/>
          </a:bodyPr>
          <a:lstStyle/>
          <a:p>
            <a:pPr lvl="0" defTabSz="488950">
              <a:lnSpc>
                <a:spcPct val="90000"/>
              </a:lnSpc>
              <a:spcBef>
                <a:spcPct val="0"/>
              </a:spcBef>
              <a:spcAft>
                <a:spcPct val="35000"/>
              </a:spcAft>
            </a:pPr>
            <a:r>
              <a:rPr lang="es-MX" sz="2800" b="1" kern="1200" dirty="0" smtClean="0">
                <a:solidFill>
                  <a:schemeClr val="bg1"/>
                </a:solidFill>
              </a:rPr>
              <a:t>8</a:t>
            </a:r>
            <a:endParaRPr lang="es-MX" sz="2800" b="1" kern="1200" dirty="0">
              <a:solidFill>
                <a:schemeClr val="bg1"/>
              </a:solidFill>
            </a:endParaRPr>
          </a:p>
        </p:txBody>
      </p:sp>
      <p:sp>
        <p:nvSpPr>
          <p:cNvPr id="33" name="Llamada rectangular 4"/>
          <p:cNvSpPr/>
          <p:nvPr/>
        </p:nvSpPr>
        <p:spPr>
          <a:xfrm rot="16200000">
            <a:off x="3391530" y="569092"/>
            <a:ext cx="421460" cy="1660919"/>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98425" tIns="98425" rIns="98425" bIns="98425" numCol="1" spcCol="1270" anchor="t" anchorCtr="0">
            <a:noAutofit/>
          </a:bodyPr>
          <a:lstStyle/>
          <a:p>
            <a:pPr lvl="0" algn="r" defTabSz="1377950">
              <a:lnSpc>
                <a:spcPct val="90000"/>
              </a:lnSpc>
              <a:spcBef>
                <a:spcPct val="0"/>
              </a:spcBef>
              <a:spcAft>
                <a:spcPct val="35000"/>
              </a:spcAft>
            </a:pPr>
            <a:endParaRPr lang="es-MX" sz="3100" b="1" kern="1200"/>
          </a:p>
        </p:txBody>
      </p:sp>
      <p:sp>
        <p:nvSpPr>
          <p:cNvPr id="38" name="37 Llamada rectangular"/>
          <p:cNvSpPr/>
          <p:nvPr/>
        </p:nvSpPr>
        <p:spPr>
          <a:xfrm rot="16200000">
            <a:off x="3332088" y="1898380"/>
            <a:ext cx="482724" cy="1734565"/>
          </a:xfrm>
          <a:prstGeom prst="wedgeRectCallout">
            <a:avLst>
              <a:gd name="adj1" fmla="val 0"/>
              <a:gd name="adj2" fmla="val 0"/>
            </a:avLst>
          </a:prstGeom>
          <a:solidFill>
            <a:schemeClr val="bg2">
              <a:lumMod val="50000"/>
              <a:alpha val="38824"/>
            </a:schemeClr>
          </a:solidFill>
          <a:ln>
            <a:solidFill>
              <a:schemeClr val="bg1"/>
            </a:solidFill>
          </a:ln>
        </p:spPr>
        <p:style>
          <a:lnRef idx="2">
            <a:schemeClr val="lt1">
              <a:hueOff val="0"/>
              <a:satOff val="0"/>
              <a:lumOff val="0"/>
              <a:alphaOff val="0"/>
            </a:schemeClr>
          </a:lnRef>
          <a:fillRef idx="1">
            <a:schemeClr val="accent5">
              <a:tint val="50000"/>
              <a:hueOff val="0"/>
              <a:satOff val="0"/>
              <a:lumOff val="0"/>
              <a:alphaOff val="0"/>
            </a:schemeClr>
          </a:fillRef>
          <a:effectRef idx="0">
            <a:schemeClr val="accent5">
              <a:tint val="50000"/>
              <a:hueOff val="0"/>
              <a:satOff val="0"/>
              <a:lumOff val="0"/>
              <a:alphaOff val="0"/>
            </a:schemeClr>
          </a:effectRef>
          <a:fontRef idx="minor">
            <a:schemeClr val="lt1">
              <a:hueOff val="0"/>
              <a:satOff val="0"/>
              <a:lumOff val="0"/>
              <a:alphaOff val="0"/>
            </a:schemeClr>
          </a:fontRef>
        </p:style>
      </p:sp>
      <p:grpSp>
        <p:nvGrpSpPr>
          <p:cNvPr id="62" name="61 Grupo"/>
          <p:cNvGrpSpPr/>
          <p:nvPr/>
        </p:nvGrpSpPr>
        <p:grpSpPr>
          <a:xfrm rot="16200000">
            <a:off x="3322505" y="2544881"/>
            <a:ext cx="482724" cy="1737708"/>
            <a:chOff x="3801955" y="714044"/>
            <a:chExt cx="1507457" cy="3349955"/>
          </a:xfrm>
          <a:solidFill>
            <a:schemeClr val="accent2">
              <a:lumMod val="20000"/>
              <a:lumOff val="80000"/>
            </a:schemeClr>
          </a:solidFill>
        </p:grpSpPr>
        <p:sp>
          <p:nvSpPr>
            <p:cNvPr id="63" name="62 Llamada rectangular"/>
            <p:cNvSpPr/>
            <p:nvPr/>
          </p:nvSpPr>
          <p:spPr>
            <a:xfrm>
              <a:off x="3801955" y="714044"/>
              <a:ext cx="1507457" cy="3349955"/>
            </a:xfrm>
            <a:prstGeom prst="wedgeRectCallout">
              <a:avLst>
                <a:gd name="adj1" fmla="val 0"/>
                <a:gd name="adj2" fmla="val 0"/>
              </a:avLst>
            </a:prstGeom>
            <a:grpFill/>
          </p:spPr>
          <p:style>
            <a:lnRef idx="2">
              <a:schemeClr val="lt1">
                <a:hueOff val="0"/>
                <a:satOff val="0"/>
                <a:lumOff val="0"/>
                <a:alphaOff val="0"/>
              </a:schemeClr>
            </a:lnRef>
            <a:fillRef idx="1">
              <a:schemeClr val="accent5">
                <a:tint val="50000"/>
                <a:hueOff val="0"/>
                <a:satOff val="0"/>
                <a:lumOff val="0"/>
                <a:alphaOff val="0"/>
              </a:schemeClr>
            </a:fillRef>
            <a:effectRef idx="0">
              <a:schemeClr val="accent5">
                <a:tint val="50000"/>
                <a:hueOff val="0"/>
                <a:satOff val="0"/>
                <a:lumOff val="0"/>
                <a:alphaOff val="0"/>
              </a:schemeClr>
            </a:effectRef>
            <a:fontRef idx="minor">
              <a:schemeClr val="lt1">
                <a:hueOff val="0"/>
                <a:satOff val="0"/>
                <a:lumOff val="0"/>
                <a:alphaOff val="0"/>
              </a:schemeClr>
            </a:fontRef>
          </p:style>
        </p:sp>
        <p:sp>
          <p:nvSpPr>
            <p:cNvPr id="64" name="Llamada rectangular 4"/>
            <p:cNvSpPr/>
            <p:nvPr/>
          </p:nvSpPr>
          <p:spPr>
            <a:xfrm>
              <a:off x="3993270" y="714044"/>
              <a:ext cx="1316142" cy="3349955"/>
            </a:xfrm>
            <a:prstGeom prst="rect">
              <a:avLst/>
            </a:prstGeom>
            <a:grpFill/>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98425" tIns="98425" rIns="98425" bIns="98425" numCol="1" spcCol="1270" anchor="t" anchorCtr="0">
              <a:noAutofit/>
            </a:bodyPr>
            <a:lstStyle/>
            <a:p>
              <a:pPr lvl="0" algn="r" defTabSz="1377950">
                <a:lnSpc>
                  <a:spcPct val="90000"/>
                </a:lnSpc>
                <a:spcBef>
                  <a:spcPct val="0"/>
                </a:spcBef>
                <a:spcAft>
                  <a:spcPct val="35000"/>
                </a:spcAft>
              </a:pPr>
              <a:endParaRPr lang="es-MX" sz="3100" b="1" kern="1200"/>
            </a:p>
          </p:txBody>
        </p:sp>
      </p:grpSp>
      <p:sp>
        <p:nvSpPr>
          <p:cNvPr id="66" name="Llamada rectangular 4"/>
          <p:cNvSpPr/>
          <p:nvPr/>
        </p:nvSpPr>
        <p:spPr>
          <a:xfrm rot="16200000">
            <a:off x="3345991" y="3180633"/>
            <a:ext cx="421460" cy="1723415"/>
          </a:xfrm>
          <a:prstGeom prst="rect">
            <a:avLst/>
          </a:prstGeom>
          <a:solidFill>
            <a:srgbClr val="9BBB59">
              <a:alpha val="38824"/>
            </a:srgbClr>
          </a:solidFill>
          <a:ln w="28575">
            <a:solidFill>
              <a:schemeClr val="bg1"/>
            </a:solidFill>
          </a:ln>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98425" tIns="98425" rIns="98425" bIns="98425" numCol="1" spcCol="1270" anchor="t" anchorCtr="0">
            <a:noAutofit/>
          </a:bodyPr>
          <a:lstStyle/>
          <a:p>
            <a:pPr lvl="0" algn="r" defTabSz="1377950">
              <a:lnSpc>
                <a:spcPct val="90000"/>
              </a:lnSpc>
              <a:spcBef>
                <a:spcPct val="0"/>
              </a:spcBef>
              <a:spcAft>
                <a:spcPct val="35000"/>
              </a:spcAft>
            </a:pPr>
            <a:endParaRPr lang="es-MX" sz="3100" b="1" kern="1200"/>
          </a:p>
        </p:txBody>
      </p:sp>
      <p:sp>
        <p:nvSpPr>
          <p:cNvPr id="142" name="141 Rectángulo"/>
          <p:cNvSpPr/>
          <p:nvPr/>
        </p:nvSpPr>
        <p:spPr>
          <a:xfrm>
            <a:off x="7245550" y="1300014"/>
            <a:ext cx="323888" cy="3061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b="1"/>
          </a:p>
        </p:txBody>
      </p:sp>
      <p:sp>
        <p:nvSpPr>
          <p:cNvPr id="143" name="142 Rectángulo"/>
          <p:cNvSpPr/>
          <p:nvPr/>
        </p:nvSpPr>
        <p:spPr>
          <a:xfrm>
            <a:off x="7276106" y="1961248"/>
            <a:ext cx="323888" cy="3061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b="1"/>
          </a:p>
        </p:txBody>
      </p:sp>
      <p:sp>
        <p:nvSpPr>
          <p:cNvPr id="80" name="79 Llamada rectangular"/>
          <p:cNvSpPr/>
          <p:nvPr/>
        </p:nvSpPr>
        <p:spPr>
          <a:xfrm rot="16200000">
            <a:off x="3325601" y="4561886"/>
            <a:ext cx="482724" cy="1734339"/>
          </a:xfrm>
          <a:prstGeom prst="wedgeRectCallout">
            <a:avLst>
              <a:gd name="adj1" fmla="val 0"/>
              <a:gd name="adj2" fmla="val 0"/>
            </a:avLst>
          </a:prstGeom>
          <a:solidFill>
            <a:schemeClr val="accent6">
              <a:lumMod val="40000"/>
              <a:lumOff val="60000"/>
              <a:alpha val="41961"/>
            </a:schemeClr>
          </a:solidFill>
        </p:spPr>
        <p:style>
          <a:lnRef idx="2">
            <a:schemeClr val="lt1">
              <a:hueOff val="0"/>
              <a:satOff val="0"/>
              <a:lumOff val="0"/>
              <a:alphaOff val="0"/>
            </a:schemeClr>
          </a:lnRef>
          <a:fillRef idx="1">
            <a:schemeClr val="accent5">
              <a:tint val="50000"/>
              <a:hueOff val="0"/>
              <a:satOff val="0"/>
              <a:lumOff val="0"/>
              <a:alphaOff val="0"/>
            </a:schemeClr>
          </a:fillRef>
          <a:effectRef idx="0">
            <a:schemeClr val="accent5">
              <a:tint val="50000"/>
              <a:hueOff val="0"/>
              <a:satOff val="0"/>
              <a:lumOff val="0"/>
              <a:alphaOff val="0"/>
            </a:schemeClr>
          </a:effectRef>
          <a:fontRef idx="minor">
            <a:schemeClr val="lt1">
              <a:hueOff val="0"/>
              <a:satOff val="0"/>
              <a:lumOff val="0"/>
              <a:alphaOff val="0"/>
            </a:schemeClr>
          </a:fontRef>
        </p:style>
      </p:sp>
      <p:sp>
        <p:nvSpPr>
          <p:cNvPr id="83" name="Llamada rectangular 4"/>
          <p:cNvSpPr/>
          <p:nvPr/>
        </p:nvSpPr>
        <p:spPr>
          <a:xfrm rot="16200000">
            <a:off x="7705104" y="531593"/>
            <a:ext cx="421460" cy="1843031"/>
          </a:xfrm>
          <a:prstGeom prst="rect">
            <a:avLst/>
          </a:prstGeom>
          <a:solidFill>
            <a:schemeClr val="accent4">
              <a:alpha val="38824"/>
            </a:schemeClr>
          </a:solidFill>
          <a:ln w="28575">
            <a:solidFill>
              <a:schemeClr val="bg1"/>
            </a:solidFill>
          </a:ln>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98425" tIns="98425" rIns="98425" bIns="98425" numCol="1" spcCol="1270" anchor="t" anchorCtr="0">
            <a:noAutofit/>
          </a:bodyPr>
          <a:lstStyle/>
          <a:p>
            <a:pPr lvl="0" algn="r" defTabSz="1377950">
              <a:lnSpc>
                <a:spcPct val="90000"/>
              </a:lnSpc>
              <a:spcBef>
                <a:spcPct val="0"/>
              </a:spcBef>
              <a:spcAft>
                <a:spcPct val="35000"/>
              </a:spcAft>
            </a:pPr>
            <a:endParaRPr lang="es-MX" sz="3100" b="1" kern="1200"/>
          </a:p>
        </p:txBody>
      </p:sp>
      <p:sp>
        <p:nvSpPr>
          <p:cNvPr id="114" name="Llamada rectangular 4"/>
          <p:cNvSpPr/>
          <p:nvPr/>
        </p:nvSpPr>
        <p:spPr>
          <a:xfrm rot="16200000">
            <a:off x="7715978" y="1185566"/>
            <a:ext cx="421460" cy="1864779"/>
          </a:xfrm>
          <a:prstGeom prst="rect">
            <a:avLst/>
          </a:prstGeom>
          <a:solidFill>
            <a:schemeClr val="accent6">
              <a:lumMod val="75000"/>
              <a:alpha val="38824"/>
            </a:schemeClr>
          </a:solidFill>
          <a:ln w="28575">
            <a:solidFill>
              <a:schemeClr val="bg1"/>
            </a:solidFill>
          </a:ln>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98425" tIns="98425" rIns="98425" bIns="98425" numCol="1" spcCol="1270" anchor="t" anchorCtr="0">
            <a:noAutofit/>
          </a:bodyPr>
          <a:lstStyle/>
          <a:p>
            <a:pPr lvl="0" algn="r" defTabSz="1377950">
              <a:lnSpc>
                <a:spcPct val="90000"/>
              </a:lnSpc>
              <a:spcBef>
                <a:spcPct val="0"/>
              </a:spcBef>
              <a:spcAft>
                <a:spcPct val="35000"/>
              </a:spcAft>
            </a:pPr>
            <a:endParaRPr lang="es-MX" sz="3100" b="1" kern="1200"/>
          </a:p>
        </p:txBody>
      </p:sp>
      <p:sp>
        <p:nvSpPr>
          <p:cNvPr id="132" name="131 Rectángulo"/>
          <p:cNvSpPr/>
          <p:nvPr/>
        </p:nvSpPr>
        <p:spPr>
          <a:xfrm>
            <a:off x="7121079" y="1933289"/>
            <a:ext cx="1800202" cy="369332"/>
          </a:xfrm>
          <a:prstGeom prst="rect">
            <a:avLst/>
          </a:prstGeom>
        </p:spPr>
        <p:txBody>
          <a:bodyPr wrap="square">
            <a:spAutoFit/>
          </a:bodyPr>
          <a:lstStyle/>
          <a:p>
            <a:pPr algn="r"/>
            <a:r>
              <a:rPr lang="es-MX" b="1" dirty="0" smtClean="0"/>
              <a:t>0.00</a:t>
            </a:r>
            <a:endParaRPr lang="es-MX" b="1" dirty="0"/>
          </a:p>
        </p:txBody>
      </p:sp>
      <p:sp>
        <p:nvSpPr>
          <p:cNvPr id="133" name="132 Rectángulo"/>
          <p:cNvSpPr/>
          <p:nvPr/>
        </p:nvSpPr>
        <p:spPr>
          <a:xfrm>
            <a:off x="6905329" y="1268442"/>
            <a:ext cx="2000530" cy="369332"/>
          </a:xfrm>
          <a:prstGeom prst="rect">
            <a:avLst/>
          </a:prstGeom>
        </p:spPr>
        <p:txBody>
          <a:bodyPr wrap="square">
            <a:spAutoFit/>
          </a:bodyPr>
          <a:lstStyle/>
          <a:p>
            <a:pPr algn="r"/>
            <a:r>
              <a:rPr lang="es-MX" b="1" dirty="0" smtClean="0"/>
              <a:t>42,844,787,872.97</a:t>
            </a:r>
            <a:endParaRPr lang="es-MX" b="1" dirty="0"/>
          </a:p>
        </p:txBody>
      </p:sp>
      <p:sp>
        <p:nvSpPr>
          <p:cNvPr id="72" name="71 Llamada rectangular"/>
          <p:cNvSpPr/>
          <p:nvPr/>
        </p:nvSpPr>
        <p:spPr>
          <a:xfrm rot="16200000">
            <a:off x="3324253" y="3881896"/>
            <a:ext cx="482724" cy="1741205"/>
          </a:xfrm>
          <a:prstGeom prst="wedgeRectCallout">
            <a:avLst>
              <a:gd name="adj1" fmla="val 0"/>
              <a:gd name="adj2" fmla="val 0"/>
            </a:avLst>
          </a:prstGeom>
          <a:solidFill>
            <a:schemeClr val="bg2">
              <a:lumMod val="50000"/>
              <a:alpha val="38824"/>
            </a:schemeClr>
          </a:solidFill>
          <a:ln>
            <a:solidFill>
              <a:schemeClr val="bg1"/>
            </a:solidFill>
          </a:ln>
        </p:spPr>
        <p:style>
          <a:lnRef idx="2">
            <a:schemeClr val="lt1">
              <a:hueOff val="0"/>
              <a:satOff val="0"/>
              <a:lumOff val="0"/>
              <a:alphaOff val="0"/>
            </a:schemeClr>
          </a:lnRef>
          <a:fillRef idx="1">
            <a:schemeClr val="accent5">
              <a:tint val="50000"/>
              <a:hueOff val="0"/>
              <a:satOff val="0"/>
              <a:lumOff val="0"/>
              <a:alphaOff val="0"/>
            </a:schemeClr>
          </a:fillRef>
          <a:effectRef idx="0">
            <a:schemeClr val="accent5">
              <a:tint val="50000"/>
              <a:hueOff val="0"/>
              <a:satOff val="0"/>
              <a:lumOff val="0"/>
              <a:alphaOff val="0"/>
            </a:schemeClr>
          </a:effectRef>
          <a:fontRef idx="minor">
            <a:schemeClr val="lt1">
              <a:hueOff val="0"/>
              <a:satOff val="0"/>
              <a:lumOff val="0"/>
              <a:alphaOff val="0"/>
            </a:schemeClr>
          </a:fontRef>
        </p:style>
      </p:sp>
      <p:sp>
        <p:nvSpPr>
          <p:cNvPr id="86" name="85 Rectángulo"/>
          <p:cNvSpPr/>
          <p:nvPr/>
        </p:nvSpPr>
        <p:spPr>
          <a:xfrm>
            <a:off x="4699249" y="3205471"/>
            <a:ext cx="1133759" cy="830997"/>
          </a:xfrm>
          <a:prstGeom prst="rect">
            <a:avLst/>
          </a:prstGeom>
        </p:spPr>
        <p:txBody>
          <a:bodyPr wrap="square">
            <a:spAutoFit/>
          </a:bodyPr>
          <a:lstStyle/>
          <a:p>
            <a:pPr algn="ctr"/>
            <a:r>
              <a:rPr lang="es-MX" sz="2400" b="1" dirty="0" smtClean="0">
                <a:solidFill>
                  <a:schemeClr val="bg1"/>
                </a:solidFill>
                <a:latin typeface="Cambria" pitchFamily="18" charset="0"/>
              </a:rPr>
              <a:t>Gran</a:t>
            </a:r>
          </a:p>
          <a:p>
            <a:pPr algn="ctr"/>
            <a:r>
              <a:rPr lang="es-MX" sz="2400" b="1" dirty="0" smtClean="0">
                <a:solidFill>
                  <a:schemeClr val="bg1"/>
                </a:solidFill>
                <a:latin typeface="Cambria" pitchFamily="18" charset="0"/>
              </a:rPr>
              <a:t>Total</a:t>
            </a:r>
            <a:endParaRPr lang="es-MX" sz="2400" b="1" dirty="0">
              <a:solidFill>
                <a:schemeClr val="bg1"/>
              </a:solidFill>
              <a:latin typeface="Cambria" pitchFamily="18" charset="0"/>
            </a:endParaRPr>
          </a:p>
        </p:txBody>
      </p:sp>
      <p:sp>
        <p:nvSpPr>
          <p:cNvPr id="89" name="88 Rectángulo"/>
          <p:cNvSpPr/>
          <p:nvPr/>
        </p:nvSpPr>
        <p:spPr>
          <a:xfrm>
            <a:off x="3419873" y="116632"/>
            <a:ext cx="5649656" cy="385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solidFill>
                  <a:schemeClr val="tx1"/>
                </a:solidFill>
                <a:latin typeface="Candara" pitchFamily="34" charset="0"/>
              </a:rPr>
              <a:t>Origen de los Ingresos del Estado</a:t>
            </a:r>
          </a:p>
        </p:txBody>
      </p:sp>
      <p:grpSp>
        <p:nvGrpSpPr>
          <p:cNvPr id="5" name="4 Grupo"/>
          <p:cNvGrpSpPr/>
          <p:nvPr/>
        </p:nvGrpSpPr>
        <p:grpSpPr>
          <a:xfrm>
            <a:off x="8371404" y="712427"/>
            <a:ext cx="648072" cy="261610"/>
            <a:chOff x="8100392" y="712427"/>
            <a:chExt cx="648072" cy="261610"/>
          </a:xfrm>
        </p:grpSpPr>
        <p:grpSp>
          <p:nvGrpSpPr>
            <p:cNvPr id="3" name="2 Grupo"/>
            <p:cNvGrpSpPr/>
            <p:nvPr/>
          </p:nvGrpSpPr>
          <p:grpSpPr>
            <a:xfrm>
              <a:off x="8100392" y="794338"/>
              <a:ext cx="596460" cy="96794"/>
              <a:chOff x="8100392" y="794338"/>
              <a:chExt cx="596460" cy="96794"/>
            </a:xfrm>
          </p:grpSpPr>
          <p:sp>
            <p:nvSpPr>
              <p:cNvPr id="15" name="Oval 73"/>
              <p:cNvSpPr/>
              <p:nvPr/>
            </p:nvSpPr>
            <p:spPr>
              <a:xfrm>
                <a:off x="8100392" y="809063"/>
                <a:ext cx="87385" cy="82069"/>
              </a:xfrm>
              <a:prstGeom prst="ellipse">
                <a:avLst/>
              </a:prstGeom>
              <a:solidFill>
                <a:schemeClr val="accent6">
                  <a:lumMod val="75000"/>
                </a:schemeClr>
              </a:solidFill>
              <a:ln>
                <a:solidFill>
                  <a:schemeClr val="accent3">
                    <a:lumMod val="75000"/>
                  </a:schemeClr>
                </a:solidFill>
              </a:ln>
            </p:spPr>
            <p:style>
              <a:lnRef idx="0">
                <a:schemeClr val="accent4"/>
              </a:lnRef>
              <a:fillRef idx="3">
                <a:schemeClr val="accent4"/>
              </a:fillRef>
              <a:effectRef idx="3">
                <a:schemeClr val="accent4"/>
              </a:effectRef>
              <a:fontRef idx="minor">
                <a:schemeClr val="lt1"/>
              </a:fontRef>
            </p:style>
          </p:sp>
          <p:sp>
            <p:nvSpPr>
              <p:cNvPr id="93" name="92 Rectángulo"/>
              <p:cNvSpPr/>
              <p:nvPr/>
            </p:nvSpPr>
            <p:spPr>
              <a:xfrm>
                <a:off x="8119440" y="794338"/>
                <a:ext cx="576000" cy="96793"/>
              </a:xfrm>
              <a:prstGeom prst="rect">
                <a:avLst/>
              </a:prstGeom>
              <a:solidFill>
                <a:schemeClr val="accent6">
                  <a:lumMod val="75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94" name="93 Conector recto"/>
              <p:cNvCxnSpPr/>
              <p:nvPr/>
            </p:nvCxnSpPr>
            <p:spPr>
              <a:xfrm>
                <a:off x="8192852" y="891132"/>
                <a:ext cx="504000" cy="0"/>
              </a:xfrm>
              <a:prstGeom prst="line">
                <a:avLst/>
              </a:prstGeom>
            </p:spPr>
            <p:style>
              <a:lnRef idx="1">
                <a:schemeClr val="accent6"/>
              </a:lnRef>
              <a:fillRef idx="0">
                <a:schemeClr val="accent6"/>
              </a:fillRef>
              <a:effectRef idx="0">
                <a:schemeClr val="accent6"/>
              </a:effectRef>
              <a:fontRef idx="minor">
                <a:schemeClr val="tx1"/>
              </a:fontRef>
            </p:style>
          </p:cxnSp>
        </p:grpSp>
        <p:sp>
          <p:nvSpPr>
            <p:cNvPr id="2" name="1 Rectángulo"/>
            <p:cNvSpPr/>
            <p:nvPr/>
          </p:nvSpPr>
          <p:spPr>
            <a:xfrm>
              <a:off x="8135303" y="712427"/>
              <a:ext cx="613161" cy="261610"/>
            </a:xfrm>
            <a:prstGeom prst="rect">
              <a:avLst/>
            </a:prstGeom>
          </p:spPr>
          <p:txBody>
            <a:bodyPr wrap="square">
              <a:spAutoFit/>
            </a:bodyPr>
            <a:lstStyle/>
            <a:p>
              <a:r>
                <a:rPr lang="es-MX" sz="1100" b="1" dirty="0">
                  <a:solidFill>
                    <a:sysClr val="windowText" lastClr="000000"/>
                  </a:solidFill>
                </a:rPr>
                <a:t> Pesos</a:t>
              </a:r>
              <a:endParaRPr lang="es-MX" sz="1100" dirty="0"/>
            </a:p>
          </p:txBody>
        </p:sp>
      </p:grpSp>
      <p:sp>
        <p:nvSpPr>
          <p:cNvPr id="4" name="3 Rectángulo"/>
          <p:cNvSpPr/>
          <p:nvPr/>
        </p:nvSpPr>
        <p:spPr>
          <a:xfrm>
            <a:off x="763574" y="1262640"/>
            <a:ext cx="1936217" cy="338554"/>
          </a:xfrm>
          <a:prstGeom prst="rect">
            <a:avLst/>
          </a:prstGeom>
        </p:spPr>
        <p:txBody>
          <a:bodyPr wrap="square">
            <a:spAutoFit/>
          </a:bodyPr>
          <a:lstStyle/>
          <a:p>
            <a:pPr lvl="0" algn="ctr"/>
            <a:r>
              <a:rPr lang="es-MX" sz="1600" dirty="0">
                <a:latin typeface="Interstate-Light" pitchFamily="2" charset="0"/>
              </a:rPr>
              <a:t>Impuestos  </a:t>
            </a:r>
            <a:endParaRPr lang="es-MX" sz="1600" dirty="0"/>
          </a:p>
        </p:txBody>
      </p:sp>
      <p:sp>
        <p:nvSpPr>
          <p:cNvPr id="61" name="60 Rectángulo"/>
          <p:cNvSpPr/>
          <p:nvPr/>
        </p:nvSpPr>
        <p:spPr>
          <a:xfrm>
            <a:off x="781026" y="3226080"/>
            <a:ext cx="1846758" cy="338554"/>
          </a:xfrm>
          <a:prstGeom prst="rect">
            <a:avLst/>
          </a:prstGeom>
        </p:spPr>
        <p:txBody>
          <a:bodyPr wrap="square">
            <a:spAutoFit/>
          </a:bodyPr>
          <a:lstStyle/>
          <a:p>
            <a:pPr lvl="0" algn="ctr"/>
            <a:r>
              <a:rPr lang="es-MX" sz="1600" dirty="0" smtClean="0">
                <a:latin typeface="Interstate-Light" pitchFamily="2" charset="0"/>
              </a:rPr>
              <a:t>Derechos </a:t>
            </a:r>
            <a:endParaRPr lang="es-MX" sz="1600" dirty="0"/>
          </a:p>
        </p:txBody>
      </p:sp>
      <p:sp>
        <p:nvSpPr>
          <p:cNvPr id="106" name="105 Rectángulo"/>
          <p:cNvSpPr/>
          <p:nvPr/>
        </p:nvSpPr>
        <p:spPr>
          <a:xfrm>
            <a:off x="808303" y="3873064"/>
            <a:ext cx="1846758" cy="338554"/>
          </a:xfrm>
          <a:prstGeom prst="rect">
            <a:avLst/>
          </a:prstGeom>
        </p:spPr>
        <p:txBody>
          <a:bodyPr wrap="square">
            <a:spAutoFit/>
          </a:bodyPr>
          <a:lstStyle/>
          <a:p>
            <a:pPr lvl="0" algn="ctr"/>
            <a:r>
              <a:rPr lang="es-MX" sz="1600" dirty="0" smtClean="0">
                <a:latin typeface="Interstate-Light" pitchFamily="2" charset="0"/>
              </a:rPr>
              <a:t>Productos</a:t>
            </a:r>
            <a:endParaRPr lang="es-MX" sz="1600" dirty="0"/>
          </a:p>
        </p:txBody>
      </p:sp>
      <p:sp>
        <p:nvSpPr>
          <p:cNvPr id="107" name="106 Rectángulo"/>
          <p:cNvSpPr/>
          <p:nvPr/>
        </p:nvSpPr>
        <p:spPr>
          <a:xfrm>
            <a:off x="698708" y="4583222"/>
            <a:ext cx="2185790" cy="338554"/>
          </a:xfrm>
          <a:prstGeom prst="rect">
            <a:avLst/>
          </a:prstGeom>
        </p:spPr>
        <p:txBody>
          <a:bodyPr wrap="square">
            <a:spAutoFit/>
          </a:bodyPr>
          <a:lstStyle/>
          <a:p>
            <a:pPr lvl="0" algn="ctr"/>
            <a:r>
              <a:rPr lang="es-MX" sz="1600" dirty="0" smtClean="0">
                <a:latin typeface="Interstate-Light" pitchFamily="2" charset="0"/>
              </a:rPr>
              <a:t>Aprovechamientos</a:t>
            </a:r>
            <a:endParaRPr lang="es-MX" sz="1600" dirty="0"/>
          </a:p>
        </p:txBody>
      </p:sp>
      <p:sp>
        <p:nvSpPr>
          <p:cNvPr id="108" name="107 Rectángulo"/>
          <p:cNvSpPr/>
          <p:nvPr/>
        </p:nvSpPr>
        <p:spPr>
          <a:xfrm>
            <a:off x="686183" y="5136667"/>
            <a:ext cx="2185790" cy="584775"/>
          </a:xfrm>
          <a:prstGeom prst="rect">
            <a:avLst/>
          </a:prstGeom>
        </p:spPr>
        <p:txBody>
          <a:bodyPr wrap="square">
            <a:spAutoFit/>
          </a:bodyPr>
          <a:lstStyle/>
          <a:p>
            <a:pPr lvl="0" algn="ctr"/>
            <a:r>
              <a:rPr lang="es-MX" sz="1600" dirty="0" smtClean="0">
                <a:latin typeface="Interstate-Light" pitchFamily="2" charset="0"/>
              </a:rPr>
              <a:t>Ingresos por ventas de bienes y servicios</a:t>
            </a:r>
            <a:endParaRPr lang="es-MX" sz="1600" dirty="0"/>
          </a:p>
        </p:txBody>
      </p:sp>
      <p:sp>
        <p:nvSpPr>
          <p:cNvPr id="122" name="Circular 4"/>
          <p:cNvSpPr/>
          <p:nvPr/>
        </p:nvSpPr>
        <p:spPr>
          <a:xfrm>
            <a:off x="191609" y="3356723"/>
            <a:ext cx="437800" cy="3114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78232" rIns="78232" bIns="78232" numCol="1" spcCol="1270" anchor="ctr" anchorCtr="0">
            <a:noAutofit/>
          </a:bodyPr>
          <a:lstStyle/>
          <a:p>
            <a:pPr lvl="0" defTabSz="488950">
              <a:lnSpc>
                <a:spcPct val="90000"/>
              </a:lnSpc>
              <a:spcBef>
                <a:spcPct val="0"/>
              </a:spcBef>
              <a:spcAft>
                <a:spcPct val="35000"/>
              </a:spcAft>
            </a:pPr>
            <a:r>
              <a:rPr lang="es-MX" sz="2800" b="1" kern="1200" dirty="0" smtClean="0">
                <a:solidFill>
                  <a:schemeClr val="bg1"/>
                </a:solidFill>
              </a:rPr>
              <a:t>4</a:t>
            </a:r>
            <a:endParaRPr lang="es-MX" sz="2800" b="1" kern="1200" dirty="0">
              <a:solidFill>
                <a:schemeClr val="bg1"/>
              </a:solidFill>
            </a:endParaRPr>
          </a:p>
        </p:txBody>
      </p:sp>
      <p:sp>
        <p:nvSpPr>
          <p:cNvPr id="123" name="Circular 4"/>
          <p:cNvSpPr/>
          <p:nvPr/>
        </p:nvSpPr>
        <p:spPr>
          <a:xfrm>
            <a:off x="209037" y="4067808"/>
            <a:ext cx="437800" cy="3114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78232" rIns="78232" bIns="78232" numCol="1" spcCol="1270" anchor="ctr" anchorCtr="0">
            <a:noAutofit/>
          </a:bodyPr>
          <a:lstStyle/>
          <a:p>
            <a:pPr lvl="0" defTabSz="488950">
              <a:lnSpc>
                <a:spcPct val="90000"/>
              </a:lnSpc>
              <a:spcBef>
                <a:spcPct val="0"/>
              </a:spcBef>
              <a:spcAft>
                <a:spcPct val="35000"/>
              </a:spcAft>
            </a:pPr>
            <a:r>
              <a:rPr lang="es-MX" sz="2800" b="1" dirty="0">
                <a:solidFill>
                  <a:schemeClr val="bg1"/>
                </a:solidFill>
              </a:rPr>
              <a:t>5</a:t>
            </a:r>
            <a:endParaRPr lang="es-MX" sz="2800" b="1" kern="1200" dirty="0">
              <a:solidFill>
                <a:schemeClr val="bg1"/>
              </a:solidFill>
            </a:endParaRPr>
          </a:p>
        </p:txBody>
      </p:sp>
      <p:sp>
        <p:nvSpPr>
          <p:cNvPr id="124" name="Circular 4"/>
          <p:cNvSpPr/>
          <p:nvPr/>
        </p:nvSpPr>
        <p:spPr>
          <a:xfrm>
            <a:off x="211627" y="4787888"/>
            <a:ext cx="437800" cy="3114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78232" rIns="78232" bIns="78232" numCol="1" spcCol="1270" anchor="ctr" anchorCtr="0">
            <a:noAutofit/>
          </a:bodyPr>
          <a:lstStyle/>
          <a:p>
            <a:pPr lvl="0" defTabSz="488950">
              <a:lnSpc>
                <a:spcPct val="90000"/>
              </a:lnSpc>
              <a:spcBef>
                <a:spcPct val="0"/>
              </a:spcBef>
              <a:spcAft>
                <a:spcPct val="35000"/>
              </a:spcAft>
            </a:pPr>
            <a:r>
              <a:rPr lang="es-MX" sz="2800" b="1" kern="1200" dirty="0" smtClean="0">
                <a:solidFill>
                  <a:schemeClr val="bg1"/>
                </a:solidFill>
              </a:rPr>
              <a:t>6</a:t>
            </a:r>
            <a:endParaRPr lang="es-MX" sz="2800" b="1" kern="1200" dirty="0">
              <a:solidFill>
                <a:schemeClr val="bg1"/>
              </a:solidFill>
            </a:endParaRPr>
          </a:p>
        </p:txBody>
      </p:sp>
      <p:sp>
        <p:nvSpPr>
          <p:cNvPr id="104" name="103 Rectángulo"/>
          <p:cNvSpPr/>
          <p:nvPr/>
        </p:nvSpPr>
        <p:spPr>
          <a:xfrm>
            <a:off x="621359" y="1795509"/>
            <a:ext cx="2343077" cy="584775"/>
          </a:xfrm>
          <a:prstGeom prst="rect">
            <a:avLst/>
          </a:prstGeom>
        </p:spPr>
        <p:txBody>
          <a:bodyPr wrap="square">
            <a:spAutoFit/>
          </a:bodyPr>
          <a:lstStyle/>
          <a:p>
            <a:pPr lvl="0" algn="ctr"/>
            <a:r>
              <a:rPr lang="es-MX" sz="1600" dirty="0" smtClean="0">
                <a:latin typeface="Interstate-Light" pitchFamily="2" charset="0"/>
              </a:rPr>
              <a:t>Cuotas y Aportaciones de Seguridad Social  </a:t>
            </a:r>
            <a:endParaRPr lang="es-MX" sz="1600" dirty="0"/>
          </a:p>
        </p:txBody>
      </p:sp>
      <p:sp>
        <p:nvSpPr>
          <p:cNvPr id="105" name="104 Rectángulo"/>
          <p:cNvSpPr/>
          <p:nvPr/>
        </p:nvSpPr>
        <p:spPr>
          <a:xfrm>
            <a:off x="611560" y="2452292"/>
            <a:ext cx="2185790" cy="584775"/>
          </a:xfrm>
          <a:prstGeom prst="rect">
            <a:avLst/>
          </a:prstGeom>
        </p:spPr>
        <p:txBody>
          <a:bodyPr wrap="square">
            <a:spAutoFit/>
          </a:bodyPr>
          <a:lstStyle/>
          <a:p>
            <a:pPr lvl="0" algn="ctr"/>
            <a:r>
              <a:rPr lang="es-MX" sz="1600" dirty="0" smtClean="0">
                <a:latin typeface="Interstate-Light" pitchFamily="2" charset="0"/>
              </a:rPr>
              <a:t>Contribuciones de Mejoras</a:t>
            </a:r>
            <a:endParaRPr lang="es-MX" sz="1600" dirty="0"/>
          </a:p>
        </p:txBody>
      </p:sp>
      <p:sp>
        <p:nvSpPr>
          <p:cNvPr id="8" name="7 Rectángulo"/>
          <p:cNvSpPr/>
          <p:nvPr/>
        </p:nvSpPr>
        <p:spPr>
          <a:xfrm>
            <a:off x="2656359" y="1214885"/>
            <a:ext cx="1872210" cy="369332"/>
          </a:xfrm>
          <a:prstGeom prst="rect">
            <a:avLst/>
          </a:prstGeom>
        </p:spPr>
        <p:txBody>
          <a:bodyPr wrap="square">
            <a:spAutoFit/>
          </a:bodyPr>
          <a:lstStyle/>
          <a:p>
            <a:pPr algn="r"/>
            <a:r>
              <a:rPr lang="es-MX" b="1" dirty="0" smtClean="0"/>
              <a:t>3,294,240,939.59</a:t>
            </a:r>
            <a:endParaRPr lang="es-MX" b="1" dirty="0"/>
          </a:p>
        </p:txBody>
      </p:sp>
      <p:sp>
        <p:nvSpPr>
          <p:cNvPr id="128" name="127 Rectángulo"/>
          <p:cNvSpPr/>
          <p:nvPr/>
        </p:nvSpPr>
        <p:spPr>
          <a:xfrm>
            <a:off x="2871972" y="1891193"/>
            <a:ext cx="1628021" cy="369332"/>
          </a:xfrm>
          <a:prstGeom prst="rect">
            <a:avLst/>
          </a:prstGeom>
        </p:spPr>
        <p:txBody>
          <a:bodyPr wrap="square">
            <a:spAutoFit/>
          </a:bodyPr>
          <a:lstStyle/>
          <a:p>
            <a:pPr algn="r"/>
            <a:r>
              <a:rPr lang="es-MX" b="1" dirty="0" smtClean="0"/>
              <a:t>0.00</a:t>
            </a:r>
          </a:p>
        </p:txBody>
      </p:sp>
      <p:sp>
        <p:nvSpPr>
          <p:cNvPr id="130" name="129 Rectángulo"/>
          <p:cNvSpPr/>
          <p:nvPr/>
        </p:nvSpPr>
        <p:spPr>
          <a:xfrm>
            <a:off x="2555776" y="3210691"/>
            <a:ext cx="1950590" cy="369332"/>
          </a:xfrm>
          <a:prstGeom prst="rect">
            <a:avLst/>
          </a:prstGeom>
        </p:spPr>
        <p:txBody>
          <a:bodyPr wrap="square">
            <a:spAutoFit/>
          </a:bodyPr>
          <a:lstStyle/>
          <a:p>
            <a:pPr algn="r"/>
            <a:r>
              <a:rPr lang="es-MX" b="1" dirty="0" smtClean="0"/>
              <a:t>3,012,576,968.20</a:t>
            </a:r>
            <a:endParaRPr lang="es-MX" b="1" dirty="0"/>
          </a:p>
        </p:txBody>
      </p:sp>
      <p:sp>
        <p:nvSpPr>
          <p:cNvPr id="131" name="130 Rectángulo"/>
          <p:cNvSpPr/>
          <p:nvPr/>
        </p:nvSpPr>
        <p:spPr>
          <a:xfrm>
            <a:off x="2695013" y="3842286"/>
            <a:ext cx="1800202" cy="369332"/>
          </a:xfrm>
          <a:prstGeom prst="rect">
            <a:avLst/>
          </a:prstGeom>
        </p:spPr>
        <p:txBody>
          <a:bodyPr wrap="square">
            <a:spAutoFit/>
          </a:bodyPr>
          <a:lstStyle/>
          <a:p>
            <a:pPr algn="r"/>
            <a:r>
              <a:rPr lang="es-MX" b="1" dirty="0" smtClean="0"/>
              <a:t>61,559,503.15</a:t>
            </a:r>
            <a:endParaRPr lang="es-MX" b="1" dirty="0"/>
          </a:p>
        </p:txBody>
      </p:sp>
      <p:sp>
        <p:nvSpPr>
          <p:cNvPr id="84" name="83 Rectángulo"/>
          <p:cNvSpPr/>
          <p:nvPr/>
        </p:nvSpPr>
        <p:spPr>
          <a:xfrm>
            <a:off x="2703571" y="5221253"/>
            <a:ext cx="1800202" cy="369332"/>
          </a:xfrm>
          <a:prstGeom prst="rect">
            <a:avLst/>
          </a:prstGeom>
        </p:spPr>
        <p:txBody>
          <a:bodyPr wrap="square">
            <a:spAutoFit/>
          </a:bodyPr>
          <a:lstStyle/>
          <a:p>
            <a:pPr algn="r"/>
            <a:r>
              <a:rPr lang="es-MX" b="1" dirty="0" smtClean="0"/>
              <a:t>0.00</a:t>
            </a:r>
            <a:endParaRPr lang="es-MX" b="1" dirty="0"/>
          </a:p>
        </p:txBody>
      </p:sp>
      <p:sp>
        <p:nvSpPr>
          <p:cNvPr id="134" name="133 Rectángulo"/>
          <p:cNvSpPr/>
          <p:nvPr/>
        </p:nvSpPr>
        <p:spPr>
          <a:xfrm>
            <a:off x="2727100" y="4567833"/>
            <a:ext cx="1800202" cy="369332"/>
          </a:xfrm>
          <a:prstGeom prst="rect">
            <a:avLst/>
          </a:prstGeom>
        </p:spPr>
        <p:txBody>
          <a:bodyPr wrap="square">
            <a:spAutoFit/>
          </a:bodyPr>
          <a:lstStyle/>
          <a:p>
            <a:pPr algn="r"/>
            <a:r>
              <a:rPr lang="es-MX" b="1" dirty="0" smtClean="0"/>
              <a:t>4,625,885.00</a:t>
            </a:r>
            <a:endParaRPr lang="es-MX" b="1" dirty="0"/>
          </a:p>
        </p:txBody>
      </p:sp>
      <p:sp>
        <p:nvSpPr>
          <p:cNvPr id="129" name="128 Rectángulo"/>
          <p:cNvSpPr/>
          <p:nvPr/>
        </p:nvSpPr>
        <p:spPr>
          <a:xfrm>
            <a:off x="2706164" y="2572045"/>
            <a:ext cx="1800202" cy="369332"/>
          </a:xfrm>
          <a:prstGeom prst="rect">
            <a:avLst/>
          </a:prstGeom>
        </p:spPr>
        <p:txBody>
          <a:bodyPr wrap="square">
            <a:spAutoFit/>
          </a:bodyPr>
          <a:lstStyle/>
          <a:p>
            <a:pPr algn="r"/>
            <a:r>
              <a:rPr lang="es-MX" b="1" dirty="0" smtClean="0"/>
              <a:t>528,343,760.00</a:t>
            </a:r>
            <a:endParaRPr lang="es-MX" b="1" dirty="0"/>
          </a:p>
        </p:txBody>
      </p:sp>
      <p:sp>
        <p:nvSpPr>
          <p:cNvPr id="10" name="9 Rectángulo redondeado"/>
          <p:cNvSpPr/>
          <p:nvPr/>
        </p:nvSpPr>
        <p:spPr>
          <a:xfrm>
            <a:off x="183557" y="2423164"/>
            <a:ext cx="566941" cy="584775"/>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8" name="Circular 4"/>
          <p:cNvSpPr/>
          <p:nvPr/>
        </p:nvSpPr>
        <p:spPr>
          <a:xfrm>
            <a:off x="209982" y="2580811"/>
            <a:ext cx="533398" cy="3114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MX" sz="2800" b="1" kern="1200" dirty="0" smtClean="0">
                <a:solidFill>
                  <a:schemeClr val="bg2">
                    <a:lumMod val="25000"/>
                  </a:schemeClr>
                </a:solidFill>
                <a:effectLst>
                  <a:outerShdw blurRad="38100" dist="38100" dir="2700000" algn="tl">
                    <a:srgbClr val="000000">
                      <a:alpha val="43137"/>
                    </a:srgbClr>
                  </a:outerShdw>
                </a:effectLst>
              </a:rPr>
              <a:t>3</a:t>
            </a:r>
            <a:endParaRPr lang="es-MX" sz="2800" b="1" kern="1200" dirty="0">
              <a:solidFill>
                <a:schemeClr val="bg2">
                  <a:lumMod val="25000"/>
                </a:schemeClr>
              </a:solidFill>
              <a:effectLst>
                <a:outerShdw blurRad="38100" dist="38100" dir="2700000" algn="tl">
                  <a:srgbClr val="000000">
                    <a:alpha val="43137"/>
                  </a:srgbClr>
                </a:outerShdw>
              </a:effectLst>
            </a:endParaRPr>
          </a:p>
        </p:txBody>
      </p:sp>
      <p:sp>
        <p:nvSpPr>
          <p:cNvPr id="147" name="146 Rectángulo redondeado"/>
          <p:cNvSpPr/>
          <p:nvPr/>
        </p:nvSpPr>
        <p:spPr>
          <a:xfrm>
            <a:off x="165527" y="1778257"/>
            <a:ext cx="584971" cy="58477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2" name="Circular 4"/>
          <p:cNvSpPr/>
          <p:nvPr/>
        </p:nvSpPr>
        <p:spPr>
          <a:xfrm>
            <a:off x="244568" y="1912776"/>
            <a:ext cx="437800" cy="3114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MX" sz="2800" b="1" kern="1200" dirty="0" smtClean="0">
                <a:solidFill>
                  <a:schemeClr val="accent3">
                    <a:lumMod val="75000"/>
                  </a:schemeClr>
                </a:solidFill>
                <a:effectLst>
                  <a:outerShdw blurRad="38100" dist="38100" dir="2700000" algn="tl">
                    <a:srgbClr val="000000">
                      <a:alpha val="43137"/>
                    </a:srgbClr>
                  </a:outerShdw>
                </a:effectLst>
              </a:rPr>
              <a:t>2</a:t>
            </a:r>
            <a:endParaRPr lang="es-MX" sz="2800" b="1" kern="1200" dirty="0">
              <a:solidFill>
                <a:schemeClr val="accent3">
                  <a:lumMod val="75000"/>
                </a:schemeClr>
              </a:solidFill>
              <a:effectLst>
                <a:outerShdw blurRad="38100" dist="38100" dir="2700000" algn="tl">
                  <a:srgbClr val="000000">
                    <a:alpha val="43137"/>
                  </a:srgbClr>
                </a:outerShdw>
              </a:effectLst>
            </a:endParaRPr>
          </a:p>
        </p:txBody>
      </p:sp>
      <p:sp>
        <p:nvSpPr>
          <p:cNvPr id="148" name="147 Rectángulo redondeado"/>
          <p:cNvSpPr/>
          <p:nvPr/>
        </p:nvSpPr>
        <p:spPr>
          <a:xfrm>
            <a:off x="179512" y="1130185"/>
            <a:ext cx="559823" cy="584775"/>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7" name="Circular 4"/>
          <p:cNvSpPr/>
          <p:nvPr/>
        </p:nvSpPr>
        <p:spPr>
          <a:xfrm>
            <a:off x="187125" y="1280402"/>
            <a:ext cx="533398" cy="3114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MX" sz="2800" b="1" kern="1200" dirty="0" smtClean="0">
                <a:solidFill>
                  <a:schemeClr val="accent5">
                    <a:lumMod val="75000"/>
                  </a:schemeClr>
                </a:solidFill>
                <a:effectLst>
                  <a:outerShdw blurRad="38100" dist="38100" dir="2700000" algn="tl">
                    <a:srgbClr val="000000">
                      <a:alpha val="43137"/>
                    </a:srgbClr>
                  </a:outerShdw>
                </a:effectLst>
              </a:rPr>
              <a:t>1</a:t>
            </a:r>
            <a:endParaRPr lang="es-MX" sz="2800" b="1" kern="1200" dirty="0">
              <a:solidFill>
                <a:schemeClr val="accent5">
                  <a:lumMod val="75000"/>
                </a:schemeClr>
              </a:solidFill>
              <a:effectLst>
                <a:outerShdw blurRad="38100" dist="38100" dir="2700000" algn="tl">
                  <a:srgbClr val="000000">
                    <a:alpha val="43137"/>
                  </a:srgbClr>
                </a:outerShdw>
              </a:effectLst>
            </a:endParaRPr>
          </a:p>
        </p:txBody>
      </p:sp>
      <p:sp>
        <p:nvSpPr>
          <p:cNvPr id="149" name="148 Rectángulo redondeado"/>
          <p:cNvSpPr/>
          <p:nvPr/>
        </p:nvSpPr>
        <p:spPr>
          <a:xfrm>
            <a:off x="209738" y="4424538"/>
            <a:ext cx="559823" cy="584775"/>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0" name="Circular 4"/>
          <p:cNvSpPr/>
          <p:nvPr/>
        </p:nvSpPr>
        <p:spPr>
          <a:xfrm>
            <a:off x="221835" y="4582185"/>
            <a:ext cx="547726" cy="3114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MX" sz="2800" b="1" kern="1200" dirty="0" smtClean="0">
                <a:solidFill>
                  <a:schemeClr val="bg2">
                    <a:lumMod val="25000"/>
                  </a:schemeClr>
                </a:solidFill>
                <a:effectLst>
                  <a:outerShdw blurRad="38100" dist="38100" dir="2700000" algn="tl">
                    <a:srgbClr val="000000">
                      <a:alpha val="43137"/>
                    </a:srgbClr>
                  </a:outerShdw>
                </a:effectLst>
              </a:rPr>
              <a:t>6</a:t>
            </a:r>
            <a:endParaRPr lang="es-MX" sz="2800" b="1" kern="1200" dirty="0">
              <a:solidFill>
                <a:schemeClr val="bg2">
                  <a:lumMod val="25000"/>
                </a:schemeClr>
              </a:solidFill>
              <a:effectLst>
                <a:outerShdw blurRad="38100" dist="38100" dir="2700000" algn="tl">
                  <a:srgbClr val="000000">
                    <a:alpha val="43137"/>
                  </a:srgbClr>
                </a:outerShdw>
              </a:effectLst>
            </a:endParaRPr>
          </a:p>
        </p:txBody>
      </p:sp>
      <p:sp>
        <p:nvSpPr>
          <p:cNvPr id="151" name="150 Rectángulo redondeado"/>
          <p:cNvSpPr/>
          <p:nvPr/>
        </p:nvSpPr>
        <p:spPr>
          <a:xfrm>
            <a:off x="189544" y="3754854"/>
            <a:ext cx="577853" cy="58477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2" name="Circular 4"/>
          <p:cNvSpPr/>
          <p:nvPr/>
        </p:nvSpPr>
        <p:spPr>
          <a:xfrm>
            <a:off x="215969" y="3889373"/>
            <a:ext cx="553592" cy="3114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MX" sz="2800" b="1" kern="1200" dirty="0" smtClean="0">
                <a:solidFill>
                  <a:schemeClr val="accent3">
                    <a:lumMod val="75000"/>
                  </a:schemeClr>
                </a:solidFill>
                <a:effectLst>
                  <a:outerShdw blurRad="38100" dist="38100" dir="2700000" algn="tl">
                    <a:srgbClr val="000000">
                      <a:alpha val="43137"/>
                    </a:srgbClr>
                  </a:outerShdw>
                </a:effectLst>
              </a:rPr>
              <a:t>5</a:t>
            </a:r>
            <a:endParaRPr lang="es-MX" sz="2800" b="1" kern="1200" dirty="0">
              <a:solidFill>
                <a:schemeClr val="accent3">
                  <a:lumMod val="75000"/>
                </a:schemeClr>
              </a:solidFill>
              <a:effectLst>
                <a:outerShdw blurRad="38100" dist="38100" dir="2700000" algn="tl">
                  <a:srgbClr val="000000">
                    <a:alpha val="43137"/>
                  </a:srgbClr>
                </a:outerShdw>
              </a:effectLst>
            </a:endParaRPr>
          </a:p>
        </p:txBody>
      </p:sp>
      <p:sp>
        <p:nvSpPr>
          <p:cNvPr id="153" name="152 Rectángulo redondeado"/>
          <p:cNvSpPr/>
          <p:nvPr/>
        </p:nvSpPr>
        <p:spPr>
          <a:xfrm>
            <a:off x="179512" y="3078848"/>
            <a:ext cx="577853" cy="58477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4" name="Circular 4"/>
          <p:cNvSpPr/>
          <p:nvPr/>
        </p:nvSpPr>
        <p:spPr>
          <a:xfrm>
            <a:off x="205937" y="3229065"/>
            <a:ext cx="533398" cy="3114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MX" sz="2800" b="1" kern="1200" dirty="0" smtClean="0">
                <a:solidFill>
                  <a:schemeClr val="accent2"/>
                </a:solidFill>
                <a:effectLst>
                  <a:outerShdw blurRad="38100" dist="38100" dir="2700000" algn="tl">
                    <a:srgbClr val="000000">
                      <a:alpha val="43137"/>
                    </a:srgbClr>
                  </a:outerShdw>
                </a:effectLst>
              </a:rPr>
              <a:t>4</a:t>
            </a:r>
            <a:endParaRPr lang="es-MX" sz="2800" b="1" kern="1200" dirty="0">
              <a:solidFill>
                <a:schemeClr val="accent2"/>
              </a:solidFill>
              <a:effectLst>
                <a:outerShdw blurRad="38100" dist="38100" dir="2700000" algn="tl">
                  <a:srgbClr val="000000">
                    <a:alpha val="43137"/>
                  </a:srgbClr>
                </a:outerShdw>
              </a:effectLst>
            </a:endParaRPr>
          </a:p>
        </p:txBody>
      </p:sp>
      <p:sp>
        <p:nvSpPr>
          <p:cNvPr id="156" name="155 Rectángulo redondeado"/>
          <p:cNvSpPr/>
          <p:nvPr/>
        </p:nvSpPr>
        <p:spPr>
          <a:xfrm>
            <a:off x="217824" y="5099336"/>
            <a:ext cx="559823" cy="58477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7" name="Circular 4"/>
          <p:cNvSpPr/>
          <p:nvPr/>
        </p:nvSpPr>
        <p:spPr>
          <a:xfrm>
            <a:off x="229921" y="5243352"/>
            <a:ext cx="547726" cy="3114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MX" sz="2800" b="1" kern="1200" dirty="0" smtClean="0">
                <a:solidFill>
                  <a:schemeClr val="accent6">
                    <a:lumMod val="60000"/>
                    <a:lumOff val="40000"/>
                  </a:schemeClr>
                </a:solidFill>
                <a:effectLst>
                  <a:outerShdw blurRad="38100" dist="38100" dir="2700000" algn="tl">
                    <a:srgbClr val="000000">
                      <a:alpha val="43137"/>
                    </a:srgbClr>
                  </a:outerShdw>
                </a:effectLst>
              </a:rPr>
              <a:t>7</a:t>
            </a:r>
            <a:endParaRPr lang="es-MX" sz="2800" b="1" kern="1200" dirty="0">
              <a:solidFill>
                <a:schemeClr val="accent6">
                  <a:lumMod val="60000"/>
                  <a:lumOff val="40000"/>
                </a:schemeClr>
              </a:solidFill>
              <a:effectLst>
                <a:outerShdw blurRad="38100" dist="38100" dir="2700000" algn="tl">
                  <a:srgbClr val="000000">
                    <a:alpha val="43137"/>
                  </a:srgbClr>
                </a:outerShdw>
              </a:effectLst>
            </a:endParaRPr>
          </a:p>
        </p:txBody>
      </p:sp>
      <p:sp>
        <p:nvSpPr>
          <p:cNvPr id="158" name="157 Rectángulo redondeado"/>
          <p:cNvSpPr/>
          <p:nvPr/>
        </p:nvSpPr>
        <p:spPr>
          <a:xfrm>
            <a:off x="4657034" y="1124744"/>
            <a:ext cx="559823" cy="5847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accent4">
                  <a:lumMod val="50000"/>
                </a:schemeClr>
              </a:solidFill>
            </a:endParaRPr>
          </a:p>
        </p:txBody>
      </p:sp>
      <p:sp>
        <p:nvSpPr>
          <p:cNvPr id="159" name="Circular 4"/>
          <p:cNvSpPr/>
          <p:nvPr/>
        </p:nvSpPr>
        <p:spPr>
          <a:xfrm>
            <a:off x="4669131" y="1268760"/>
            <a:ext cx="547726" cy="311448"/>
          </a:xfrm>
          <a:prstGeom prst="rect">
            <a:avLst/>
          </a:prstGeom>
          <a:solidFill>
            <a:schemeClr val="accent4">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MX" sz="2800" b="1" kern="1200" dirty="0" smtClean="0">
                <a:solidFill>
                  <a:schemeClr val="accent4">
                    <a:lumMod val="50000"/>
                  </a:schemeClr>
                </a:solidFill>
                <a:effectLst>
                  <a:outerShdw blurRad="38100" dist="38100" dir="2700000" algn="tl">
                    <a:srgbClr val="000000">
                      <a:alpha val="43137"/>
                    </a:srgbClr>
                  </a:outerShdw>
                </a:effectLst>
              </a:rPr>
              <a:t>8</a:t>
            </a:r>
            <a:endParaRPr lang="es-MX" sz="2800" b="1" kern="1200" dirty="0">
              <a:solidFill>
                <a:schemeClr val="accent4">
                  <a:lumMod val="50000"/>
                </a:schemeClr>
              </a:solidFill>
              <a:effectLst>
                <a:outerShdw blurRad="38100" dist="38100" dir="2700000" algn="tl">
                  <a:srgbClr val="000000">
                    <a:alpha val="43137"/>
                  </a:srgbClr>
                </a:outerShdw>
              </a:effectLst>
            </a:endParaRPr>
          </a:p>
        </p:txBody>
      </p:sp>
      <p:sp>
        <p:nvSpPr>
          <p:cNvPr id="160" name="159 Rectángulo redondeado"/>
          <p:cNvSpPr/>
          <p:nvPr/>
        </p:nvSpPr>
        <p:spPr>
          <a:xfrm>
            <a:off x="4638847" y="1805061"/>
            <a:ext cx="559823" cy="584775"/>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accent6">
                  <a:lumMod val="75000"/>
                </a:schemeClr>
              </a:solidFill>
            </a:endParaRPr>
          </a:p>
        </p:txBody>
      </p:sp>
      <p:sp>
        <p:nvSpPr>
          <p:cNvPr id="161" name="Circular 4"/>
          <p:cNvSpPr/>
          <p:nvPr/>
        </p:nvSpPr>
        <p:spPr>
          <a:xfrm>
            <a:off x="4650944" y="1949077"/>
            <a:ext cx="547726" cy="311448"/>
          </a:xfrm>
          <a:prstGeom prst="rect">
            <a:avLst/>
          </a:prstGeom>
          <a:solidFill>
            <a:schemeClr val="accent6">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MX" sz="2800" b="1" kern="1200" dirty="0" smtClean="0">
                <a:solidFill>
                  <a:schemeClr val="accent6">
                    <a:lumMod val="75000"/>
                  </a:schemeClr>
                </a:solidFill>
                <a:effectLst>
                  <a:outerShdw blurRad="38100" dist="38100" dir="2700000" algn="tl">
                    <a:srgbClr val="000000">
                      <a:alpha val="43137"/>
                    </a:srgbClr>
                  </a:outerShdw>
                </a:effectLst>
              </a:rPr>
              <a:t>9</a:t>
            </a:r>
            <a:endParaRPr lang="es-MX" sz="2800" b="1" kern="1200" dirty="0">
              <a:solidFill>
                <a:schemeClr val="accent6">
                  <a:lumMod val="75000"/>
                </a:schemeClr>
              </a:solidFill>
              <a:effectLst>
                <a:outerShdw blurRad="38100" dist="38100" dir="2700000" algn="tl">
                  <a:srgbClr val="000000">
                    <a:alpha val="43137"/>
                  </a:srgbClr>
                </a:outerShdw>
              </a:effectLst>
            </a:endParaRPr>
          </a:p>
        </p:txBody>
      </p:sp>
      <p:sp>
        <p:nvSpPr>
          <p:cNvPr id="116" name="115 Rectángulo"/>
          <p:cNvSpPr/>
          <p:nvPr/>
        </p:nvSpPr>
        <p:spPr>
          <a:xfrm>
            <a:off x="4996968" y="1869388"/>
            <a:ext cx="2671376" cy="575542"/>
          </a:xfrm>
          <a:prstGeom prst="rect">
            <a:avLst/>
          </a:prstGeom>
        </p:spPr>
        <p:txBody>
          <a:bodyPr wrap="square">
            <a:spAutoFit/>
          </a:bodyPr>
          <a:lstStyle/>
          <a:p>
            <a:pPr lvl="0" algn="ctr"/>
            <a:r>
              <a:rPr lang="es-MX" sz="1400" dirty="0" smtClean="0">
                <a:latin typeface="Interstate-Light" pitchFamily="2" charset="0"/>
              </a:rPr>
              <a:t>Transferencias, Asignaciones, Subsidios y Otras Ayudas</a:t>
            </a:r>
            <a:endParaRPr lang="es-MX" sz="1400" dirty="0"/>
          </a:p>
        </p:txBody>
      </p:sp>
    </p:spTree>
    <p:extLst>
      <p:ext uri="{BB962C8B-B14F-4D97-AF65-F5344CB8AC3E}">
        <p14:creationId xmlns:p14="http://schemas.microsoft.com/office/powerpoint/2010/main" val="26321277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1610" b="95976" l="2761" r="89110">
                        <a14:foregroundMark x1="27607" y1="16499" x2="20245" y2="54728"/>
                        <a14:foregroundMark x1="23773" y1="15694" x2="35736" y2="25352"/>
                        <a14:foregroundMark x1="20859" y1="20121" x2="23773" y2="14085"/>
                        <a14:foregroundMark x1="23773" y1="14085" x2="27761" y2="13481"/>
                        <a14:foregroundMark x1="9969" y1="42455" x2="14724" y2="35211"/>
                        <a14:foregroundMark x1="13957" y1="36419" x2="20706" y2="29779"/>
                        <a14:foregroundMark x1="70092" y1="8048" x2="72546" y2="50302"/>
                        <a14:foregroundMark x1="42178" y1="43461" x2="63344" y2="38632"/>
                        <a14:foregroundMark x1="56135" y1="40241" x2="65184" y2="22334"/>
                        <a14:foregroundMark x1="34969" y1="44467" x2="58129" y2="36620"/>
                        <a14:foregroundMark x1="65644" y1="9457" x2="71933" y2="4628"/>
                        <a14:foregroundMark x1="72546" y1="4427" x2="76534" y2="4427"/>
                        <a14:foregroundMark x1="66258" y1="10060" x2="67025" y2="4427"/>
                        <a14:foregroundMark x1="67025" y1="4427" x2="67025" y2="4427"/>
                        <a14:foregroundMark x1="67025" y1="4427" x2="71319" y2="2213"/>
                      </a14:backgroundRemoval>
                    </a14:imgEffect>
                  </a14:imgLayer>
                </a14:imgProps>
              </a:ext>
              <a:ext uri="{28A0092B-C50C-407E-A947-70E740481C1C}">
                <a14:useLocalDpi xmlns:a14="http://schemas.microsoft.com/office/drawing/2010/main" val="0"/>
              </a:ext>
            </a:extLst>
          </a:blip>
          <a:srcRect r="11179"/>
          <a:stretch/>
        </p:blipFill>
        <p:spPr bwMode="auto">
          <a:xfrm flipH="1">
            <a:off x="5260295" y="4881096"/>
            <a:ext cx="2019349" cy="1680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5 CuadroTexto"/>
          <p:cNvSpPr txBox="1"/>
          <p:nvPr/>
        </p:nvSpPr>
        <p:spPr>
          <a:xfrm>
            <a:off x="755576" y="1175792"/>
            <a:ext cx="7051731" cy="4247317"/>
          </a:xfrm>
          <a:prstGeom prst="rect">
            <a:avLst/>
          </a:prstGeom>
          <a:noFill/>
        </p:spPr>
        <p:txBody>
          <a:bodyPr wrap="square" rtlCol="0">
            <a:spAutoFit/>
          </a:bodyPr>
          <a:lstStyle/>
          <a:p>
            <a:pPr algn="just">
              <a:lnSpc>
                <a:spcPct val="150000"/>
              </a:lnSpc>
            </a:pPr>
            <a:r>
              <a:rPr lang="es-MX" sz="2000" dirty="0">
                <a:latin typeface="Interstate-Light" pitchFamily="2" charset="0"/>
                <a:cs typeface="Segoe UI" pitchFamily="34" charset="0"/>
              </a:rPr>
              <a:t>Es el documento donde se plasma la distribución estimada del gasto anual del Estado. Este documento es muy importante, ya que la población necesita que el Gobierno del Estado proporcione servicios y obras de calidad.</a:t>
            </a:r>
          </a:p>
          <a:p>
            <a:pPr algn="just">
              <a:lnSpc>
                <a:spcPct val="150000"/>
              </a:lnSpc>
            </a:pPr>
            <a:endParaRPr lang="es-MX" sz="2000" dirty="0">
              <a:latin typeface="Interstate-Light" pitchFamily="2" charset="0"/>
              <a:cs typeface="Segoe UI" pitchFamily="34" charset="0"/>
            </a:endParaRPr>
          </a:p>
          <a:p>
            <a:pPr algn="just">
              <a:lnSpc>
                <a:spcPct val="150000"/>
              </a:lnSpc>
            </a:pPr>
            <a:r>
              <a:rPr lang="es-MX" sz="2000" dirty="0">
                <a:latin typeface="Interstate-Light" pitchFamily="2" charset="0"/>
                <a:cs typeface="Segoe UI" pitchFamily="34" charset="0"/>
              </a:rPr>
              <a:t>El presupuesto nos indica la cantidad, la forma y el destino de los recursos públicos, por ello es muy significativo que lo conozcas y saber ¿Para qué? y en ¿Qué? gasta nuestro Gobierno.</a:t>
            </a:r>
          </a:p>
        </p:txBody>
      </p:sp>
      <p:sp>
        <p:nvSpPr>
          <p:cNvPr id="19" name="18 Rectángulo"/>
          <p:cNvSpPr/>
          <p:nvPr/>
        </p:nvSpPr>
        <p:spPr>
          <a:xfrm>
            <a:off x="3395939" y="76562"/>
            <a:ext cx="5748062" cy="461665"/>
          </a:xfrm>
          <a:prstGeom prst="rect">
            <a:avLst/>
          </a:prstGeom>
        </p:spPr>
        <p:txBody>
          <a:bodyPr wrap="square">
            <a:spAutoFit/>
          </a:bodyPr>
          <a:lstStyle/>
          <a:p>
            <a:pPr algn="ctr"/>
            <a:r>
              <a:rPr lang="es-MX" sz="2400" b="1" dirty="0">
                <a:latin typeface="Candara" pitchFamily="34" charset="0"/>
              </a:rPr>
              <a:t>¿Qué es el Presupuesto de Egresos?</a:t>
            </a:r>
          </a:p>
        </p:txBody>
      </p:sp>
      <p:grpSp>
        <p:nvGrpSpPr>
          <p:cNvPr id="11" name="10 Grupo"/>
          <p:cNvGrpSpPr/>
          <p:nvPr/>
        </p:nvGrpSpPr>
        <p:grpSpPr>
          <a:xfrm rot="19723102">
            <a:off x="1369665" y="1209009"/>
            <a:ext cx="6201254" cy="4180879"/>
            <a:chOff x="-1287" y="563078"/>
            <a:chExt cx="2245661" cy="1204516"/>
          </a:xfrm>
        </p:grpSpPr>
        <p:sp>
          <p:nvSpPr>
            <p:cNvPr id="12" name="11 Rectángulo"/>
            <p:cNvSpPr/>
            <p:nvPr/>
          </p:nvSpPr>
          <p:spPr>
            <a:xfrm rot="20859231">
              <a:off x="727810" y="563078"/>
              <a:ext cx="925896" cy="853653"/>
            </a:xfrm>
            <a:prstGeom prst="rect">
              <a:avLst/>
            </a:prstGeom>
            <a:solidFill>
              <a:schemeClr val="accent2">
                <a:lumMod val="60000"/>
                <a:lumOff val="4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4" name="13 Grupo"/>
            <p:cNvGrpSpPr/>
            <p:nvPr/>
          </p:nvGrpSpPr>
          <p:grpSpPr>
            <a:xfrm>
              <a:off x="-1287" y="852985"/>
              <a:ext cx="2245661" cy="914609"/>
              <a:chOff x="-1287" y="852985"/>
              <a:chExt cx="2245661" cy="914609"/>
            </a:xfrm>
          </p:grpSpPr>
          <p:sp>
            <p:nvSpPr>
              <p:cNvPr id="15" name="14 Rectángulo"/>
              <p:cNvSpPr/>
              <p:nvPr/>
            </p:nvSpPr>
            <p:spPr>
              <a:xfrm>
                <a:off x="1318478" y="913941"/>
                <a:ext cx="925896" cy="853653"/>
              </a:xfrm>
              <a:prstGeom prst="rect">
                <a:avLst/>
              </a:prstGeom>
              <a:solidFill>
                <a:schemeClr val="accent6">
                  <a:lumMod val="75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rot="20238177">
                <a:off x="-1287" y="852985"/>
                <a:ext cx="925896" cy="853653"/>
              </a:xfrm>
              <a:prstGeom prst="rect">
                <a:avLst/>
              </a:prstGeom>
              <a:solidFill>
                <a:schemeClr val="accent6">
                  <a:lumMod val="75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spTree>
    <p:extLst>
      <p:ext uri="{BB962C8B-B14F-4D97-AF65-F5344CB8AC3E}">
        <p14:creationId xmlns:p14="http://schemas.microsoft.com/office/powerpoint/2010/main" val="10769106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a:xfrm>
            <a:off x="3419873" y="116632"/>
            <a:ext cx="5724128" cy="461665"/>
          </a:xfrm>
          <a:prstGeom prst="rect">
            <a:avLst/>
          </a:prstGeom>
        </p:spPr>
        <p:txBody>
          <a:bodyPr wrap="square">
            <a:spAutoFit/>
          </a:bodyPr>
          <a:lstStyle/>
          <a:p>
            <a:pPr algn="ctr"/>
            <a:r>
              <a:rPr lang="es-MX" sz="2400" b="1" dirty="0">
                <a:latin typeface="Candara" pitchFamily="34" charset="0"/>
              </a:rPr>
              <a:t>¿Cuáles son las prioridades de gasto?</a:t>
            </a:r>
          </a:p>
        </p:txBody>
      </p:sp>
      <p:grpSp>
        <p:nvGrpSpPr>
          <p:cNvPr id="11" name="10 Grupo"/>
          <p:cNvGrpSpPr/>
          <p:nvPr/>
        </p:nvGrpSpPr>
        <p:grpSpPr>
          <a:xfrm>
            <a:off x="2339752" y="908720"/>
            <a:ext cx="4249603" cy="4122539"/>
            <a:chOff x="832286" y="825083"/>
            <a:chExt cx="1412088" cy="1072810"/>
          </a:xfrm>
        </p:grpSpPr>
        <p:sp>
          <p:nvSpPr>
            <p:cNvPr id="12" name="11 Rectángulo"/>
            <p:cNvSpPr/>
            <p:nvPr/>
          </p:nvSpPr>
          <p:spPr>
            <a:xfrm>
              <a:off x="1043608" y="825083"/>
              <a:ext cx="925896" cy="853653"/>
            </a:xfrm>
            <a:prstGeom prst="rect">
              <a:avLst/>
            </a:prstGeom>
            <a:solidFill>
              <a:schemeClr val="accent2">
                <a:lumMod val="60000"/>
                <a:lumOff val="4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4" name="13 Grupo"/>
            <p:cNvGrpSpPr/>
            <p:nvPr/>
          </p:nvGrpSpPr>
          <p:grpSpPr>
            <a:xfrm>
              <a:off x="832286" y="913941"/>
              <a:ext cx="1412088" cy="983952"/>
              <a:chOff x="832286" y="913941"/>
              <a:chExt cx="1412088" cy="983952"/>
            </a:xfrm>
          </p:grpSpPr>
          <p:sp>
            <p:nvSpPr>
              <p:cNvPr id="15" name="14 Rectángulo"/>
              <p:cNvSpPr/>
              <p:nvPr/>
            </p:nvSpPr>
            <p:spPr>
              <a:xfrm>
                <a:off x="1318478" y="913941"/>
                <a:ext cx="925896" cy="853653"/>
              </a:xfrm>
              <a:prstGeom prst="rect">
                <a:avLst/>
              </a:prstGeom>
              <a:solidFill>
                <a:schemeClr val="accent6">
                  <a:lumMod val="75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832286" y="1044240"/>
                <a:ext cx="925896" cy="853653"/>
              </a:xfrm>
              <a:prstGeom prst="rect">
                <a:avLst/>
              </a:prstGeom>
              <a:solidFill>
                <a:schemeClr val="accent6">
                  <a:lumMod val="75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238" y="1004888"/>
            <a:ext cx="6357937" cy="48529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909569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60 Redondear rectángulo de esquina del mismo lado"/>
          <p:cNvSpPr/>
          <p:nvPr/>
        </p:nvSpPr>
        <p:spPr>
          <a:xfrm rot="16200000">
            <a:off x="3498933" y="-1607939"/>
            <a:ext cx="2050646" cy="7879216"/>
          </a:xfrm>
          <a:prstGeom prst="round2SameRect">
            <a:avLst>
              <a:gd name="adj1" fmla="val 16670"/>
              <a:gd name="adj2" fmla="val 0"/>
            </a:avLst>
          </a:prstGeom>
          <a:solidFill>
            <a:schemeClr val="accent2">
              <a:lumMod val="60000"/>
              <a:lumOff val="40000"/>
              <a:alpha val="32000"/>
            </a:schemeClr>
          </a:solidFill>
          <a:ln>
            <a:solidFill>
              <a:schemeClr val="accent2">
                <a:lumMod val="50000"/>
              </a:schemeClr>
            </a:solid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4" name="103 Redondear rectángulo de esquina del mismo lado"/>
          <p:cNvSpPr/>
          <p:nvPr/>
        </p:nvSpPr>
        <p:spPr>
          <a:xfrm rot="16200000">
            <a:off x="3977486" y="3569562"/>
            <a:ext cx="825880" cy="4606669"/>
          </a:xfrm>
          <a:prstGeom prst="round2SameRect">
            <a:avLst>
              <a:gd name="adj1" fmla="val 16670"/>
              <a:gd name="adj2" fmla="val 0"/>
            </a:avLst>
          </a:prstGeom>
          <a:solidFill>
            <a:schemeClr val="bg2">
              <a:lumMod val="90000"/>
              <a:alpha val="45000"/>
            </a:schemeClr>
          </a:solidFill>
          <a:ln>
            <a:solidFill>
              <a:schemeClr val="bg2">
                <a:lumMod val="10000"/>
              </a:schemeClr>
            </a:solid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2" name="101 Redondear rectángulo de esquina del mismo lado"/>
          <p:cNvSpPr/>
          <p:nvPr/>
        </p:nvSpPr>
        <p:spPr>
          <a:xfrm rot="16200000">
            <a:off x="3659662" y="497006"/>
            <a:ext cx="1729188" cy="7879216"/>
          </a:xfrm>
          <a:prstGeom prst="round2SameRect">
            <a:avLst>
              <a:gd name="adj1" fmla="val 16670"/>
              <a:gd name="adj2" fmla="val 0"/>
            </a:avLst>
          </a:prstGeom>
          <a:solidFill>
            <a:schemeClr val="bg2">
              <a:lumMod val="90000"/>
              <a:alpha val="45000"/>
            </a:schemeClr>
          </a:solidFill>
          <a:ln>
            <a:solidFill>
              <a:schemeClr val="bg2">
                <a:lumMod val="10000"/>
              </a:schemeClr>
            </a:solid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3" name="Redondear rectángulo de esquina del mismo lado 4"/>
          <p:cNvSpPr/>
          <p:nvPr/>
        </p:nvSpPr>
        <p:spPr>
          <a:xfrm>
            <a:off x="724745" y="3823501"/>
            <a:ext cx="1348570" cy="1200802"/>
          </a:xfrm>
          <a:prstGeom prst="rect">
            <a:avLst/>
          </a:prstGeom>
          <a:noFill/>
          <a:ln w="19050">
            <a:solidFill>
              <a:schemeClr val="bg2">
                <a:lumMod val="5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s-MX" sz="3200" kern="1200" dirty="0" smtClean="0">
                <a:solidFill>
                  <a:schemeClr val="tx1"/>
                </a:solidFill>
              </a:rPr>
              <a:t>Poder</a:t>
            </a:r>
            <a:endParaRPr lang="es-MX" sz="3200" kern="1200" dirty="0">
              <a:solidFill>
                <a:schemeClr val="tx1"/>
              </a:solidFill>
            </a:endParaRPr>
          </a:p>
        </p:txBody>
      </p:sp>
      <p:sp>
        <p:nvSpPr>
          <p:cNvPr id="49" name="Rectangle 5"/>
          <p:cNvSpPr/>
          <p:nvPr/>
        </p:nvSpPr>
        <p:spPr>
          <a:xfrm>
            <a:off x="6525493" y="3672583"/>
            <a:ext cx="1790923" cy="338554"/>
          </a:xfrm>
          <a:prstGeom prst="rect">
            <a:avLst/>
          </a:prstGeom>
          <a:noFill/>
        </p:spPr>
        <p:txBody>
          <a:bodyPr wrap="square">
            <a:spAutoFit/>
          </a:bodyPr>
          <a:lstStyle/>
          <a:p>
            <a:pPr algn="r"/>
            <a:r>
              <a:rPr lang="es-ES" sz="1600" b="1" dirty="0" smtClean="0">
                <a:latin typeface="Arial" pitchFamily="34" charset="0"/>
                <a:cs typeface="Arial" pitchFamily="34" charset="0"/>
              </a:rPr>
              <a:t>374,606,776.00</a:t>
            </a:r>
            <a:endParaRPr lang="es-MX" sz="1600" b="1" dirty="0">
              <a:latin typeface="Arial" pitchFamily="34" charset="0"/>
              <a:cs typeface="Arial" pitchFamily="34" charset="0"/>
            </a:endParaRPr>
          </a:p>
        </p:txBody>
      </p:sp>
      <p:sp>
        <p:nvSpPr>
          <p:cNvPr id="50" name="Rectangle 19"/>
          <p:cNvSpPr/>
          <p:nvPr/>
        </p:nvSpPr>
        <p:spPr>
          <a:xfrm>
            <a:off x="6421933" y="4041359"/>
            <a:ext cx="1894483" cy="338554"/>
          </a:xfrm>
          <a:prstGeom prst="rect">
            <a:avLst/>
          </a:prstGeom>
          <a:noFill/>
        </p:spPr>
        <p:txBody>
          <a:bodyPr wrap="square">
            <a:spAutoFit/>
          </a:bodyPr>
          <a:lstStyle/>
          <a:p>
            <a:pPr algn="r"/>
            <a:r>
              <a:rPr lang="es-ES" sz="1600" b="1" dirty="0" smtClean="0">
                <a:latin typeface="Arial" pitchFamily="34" charset="0"/>
                <a:cs typeface="Arial" pitchFamily="34" charset="0"/>
              </a:rPr>
              <a:t>47,075,124,654.50</a:t>
            </a:r>
            <a:endParaRPr lang="es-MX" sz="1600" b="1" dirty="0">
              <a:latin typeface="Arial" pitchFamily="34" charset="0"/>
              <a:cs typeface="Arial" pitchFamily="34" charset="0"/>
            </a:endParaRPr>
          </a:p>
        </p:txBody>
      </p:sp>
      <p:sp>
        <p:nvSpPr>
          <p:cNvPr id="51" name="Rectangle 76"/>
          <p:cNvSpPr/>
          <p:nvPr/>
        </p:nvSpPr>
        <p:spPr>
          <a:xfrm>
            <a:off x="6514843" y="4427477"/>
            <a:ext cx="1801573" cy="338554"/>
          </a:xfrm>
          <a:prstGeom prst="rect">
            <a:avLst/>
          </a:prstGeom>
          <a:noFill/>
        </p:spPr>
        <p:txBody>
          <a:bodyPr wrap="square">
            <a:spAutoFit/>
          </a:bodyPr>
          <a:lstStyle/>
          <a:p>
            <a:pPr algn="r"/>
            <a:r>
              <a:rPr lang="es-ES" sz="1600" b="1" dirty="0" smtClean="0">
                <a:latin typeface="Arial" pitchFamily="34" charset="0"/>
                <a:cs typeface="Arial" pitchFamily="34" charset="0"/>
              </a:rPr>
              <a:t>900,000,000.00</a:t>
            </a:r>
            <a:endParaRPr lang="es-MX" sz="1600" b="1" dirty="0">
              <a:latin typeface="Arial" pitchFamily="34" charset="0"/>
              <a:cs typeface="Arial" pitchFamily="34" charset="0"/>
            </a:endParaRPr>
          </a:p>
        </p:txBody>
      </p:sp>
      <p:sp>
        <p:nvSpPr>
          <p:cNvPr id="52" name="Rectangle 77"/>
          <p:cNvSpPr/>
          <p:nvPr/>
        </p:nvSpPr>
        <p:spPr>
          <a:xfrm>
            <a:off x="6317941" y="1366297"/>
            <a:ext cx="1994121" cy="338554"/>
          </a:xfrm>
          <a:prstGeom prst="rect">
            <a:avLst/>
          </a:prstGeom>
          <a:noFill/>
        </p:spPr>
        <p:txBody>
          <a:bodyPr wrap="square">
            <a:spAutoFit/>
          </a:bodyPr>
          <a:lstStyle/>
          <a:p>
            <a:pPr algn="r"/>
            <a:r>
              <a:rPr lang="es-ES" sz="1600" b="1" dirty="0" smtClean="0">
                <a:latin typeface="Arial" pitchFamily="34" charset="0"/>
                <a:cs typeface="Arial" pitchFamily="34" charset="0"/>
              </a:rPr>
              <a:t>37,660,571,633.84</a:t>
            </a:r>
            <a:endParaRPr lang="es-MX" sz="1600" b="1" dirty="0">
              <a:latin typeface="Arial" pitchFamily="34" charset="0"/>
              <a:cs typeface="Arial" pitchFamily="34" charset="0"/>
            </a:endParaRPr>
          </a:p>
        </p:txBody>
      </p:sp>
      <p:sp>
        <p:nvSpPr>
          <p:cNvPr id="53" name="Rectangle 78"/>
          <p:cNvSpPr/>
          <p:nvPr/>
        </p:nvSpPr>
        <p:spPr>
          <a:xfrm>
            <a:off x="6473467" y="1753251"/>
            <a:ext cx="1838595" cy="338554"/>
          </a:xfrm>
          <a:prstGeom prst="rect">
            <a:avLst/>
          </a:prstGeom>
          <a:noFill/>
        </p:spPr>
        <p:txBody>
          <a:bodyPr wrap="square">
            <a:spAutoFit/>
          </a:bodyPr>
          <a:lstStyle/>
          <a:p>
            <a:pPr algn="r"/>
            <a:r>
              <a:rPr lang="es-ES" sz="1600" b="1" dirty="0" smtClean="0">
                <a:latin typeface="Arial" pitchFamily="34" charset="0"/>
                <a:cs typeface="Arial" pitchFamily="34" charset="0"/>
              </a:rPr>
              <a:t>2,656,626,914.74</a:t>
            </a:r>
            <a:endParaRPr lang="es-MX" sz="1600" b="1" dirty="0">
              <a:latin typeface="Arial" pitchFamily="34" charset="0"/>
              <a:cs typeface="Arial" pitchFamily="34" charset="0"/>
            </a:endParaRPr>
          </a:p>
        </p:txBody>
      </p:sp>
      <p:sp>
        <p:nvSpPr>
          <p:cNvPr id="54" name="Rectangle 79"/>
          <p:cNvSpPr/>
          <p:nvPr/>
        </p:nvSpPr>
        <p:spPr>
          <a:xfrm>
            <a:off x="6427260" y="2157799"/>
            <a:ext cx="1846077" cy="338554"/>
          </a:xfrm>
          <a:prstGeom prst="rect">
            <a:avLst/>
          </a:prstGeom>
          <a:noFill/>
        </p:spPr>
        <p:txBody>
          <a:bodyPr wrap="square">
            <a:spAutoFit/>
          </a:bodyPr>
          <a:lstStyle/>
          <a:p>
            <a:pPr algn="r"/>
            <a:r>
              <a:rPr lang="es-ES" sz="1600" b="1" dirty="0" smtClean="0">
                <a:latin typeface="Arial" pitchFamily="34" charset="0"/>
                <a:cs typeface="Arial" pitchFamily="34" charset="0"/>
              </a:rPr>
              <a:t>577,768,240.35</a:t>
            </a:r>
            <a:endParaRPr lang="es-MX" sz="1600" b="1" dirty="0">
              <a:latin typeface="Arial" pitchFamily="34" charset="0"/>
              <a:cs typeface="Arial" pitchFamily="34" charset="0"/>
            </a:endParaRPr>
          </a:p>
        </p:txBody>
      </p:sp>
      <p:sp>
        <p:nvSpPr>
          <p:cNvPr id="55" name="Rectangle 77"/>
          <p:cNvSpPr/>
          <p:nvPr/>
        </p:nvSpPr>
        <p:spPr>
          <a:xfrm>
            <a:off x="6372200" y="2501443"/>
            <a:ext cx="1907943" cy="338554"/>
          </a:xfrm>
          <a:prstGeom prst="rect">
            <a:avLst/>
          </a:prstGeom>
          <a:noFill/>
        </p:spPr>
        <p:txBody>
          <a:bodyPr wrap="square">
            <a:spAutoFit/>
          </a:bodyPr>
          <a:lstStyle/>
          <a:p>
            <a:pPr algn="r"/>
            <a:r>
              <a:rPr lang="es-ES" sz="1600" b="1" dirty="0" smtClean="0">
                <a:latin typeface="Arial" pitchFamily="34" charset="0"/>
                <a:cs typeface="Arial" pitchFamily="34" charset="0"/>
              </a:rPr>
              <a:t>906,622,450.31</a:t>
            </a:r>
            <a:endParaRPr lang="es-MX" sz="1600" b="1" dirty="0">
              <a:latin typeface="Arial" pitchFamily="34" charset="0"/>
              <a:cs typeface="Arial" pitchFamily="34" charset="0"/>
            </a:endParaRPr>
          </a:p>
        </p:txBody>
      </p:sp>
      <p:sp>
        <p:nvSpPr>
          <p:cNvPr id="56" name="Rectangle 76"/>
          <p:cNvSpPr/>
          <p:nvPr/>
        </p:nvSpPr>
        <p:spPr>
          <a:xfrm>
            <a:off x="6228184" y="4808613"/>
            <a:ext cx="2073782" cy="338554"/>
          </a:xfrm>
          <a:prstGeom prst="rect">
            <a:avLst/>
          </a:prstGeom>
          <a:noFill/>
        </p:spPr>
        <p:txBody>
          <a:bodyPr wrap="square">
            <a:spAutoFit/>
          </a:bodyPr>
          <a:lstStyle/>
          <a:p>
            <a:pPr algn="r"/>
            <a:r>
              <a:rPr lang="es-MX" sz="1600" b="1" dirty="0" smtClean="0">
                <a:latin typeface="Arial" pitchFamily="34" charset="0"/>
                <a:cs typeface="Arial" pitchFamily="34" charset="0"/>
              </a:rPr>
              <a:t>1,396,403,498.43</a:t>
            </a:r>
            <a:endParaRPr lang="es-MX" sz="1600" b="1" dirty="0">
              <a:latin typeface="Arial" pitchFamily="34" charset="0"/>
              <a:cs typeface="Arial" pitchFamily="34" charset="0"/>
            </a:endParaRPr>
          </a:p>
        </p:txBody>
      </p:sp>
      <p:grpSp>
        <p:nvGrpSpPr>
          <p:cNvPr id="57" name="56 Grupo"/>
          <p:cNvGrpSpPr/>
          <p:nvPr/>
        </p:nvGrpSpPr>
        <p:grpSpPr>
          <a:xfrm>
            <a:off x="2108823" y="1669183"/>
            <a:ext cx="3726771" cy="386118"/>
            <a:chOff x="1570918" y="1515"/>
            <a:chExt cx="4471077" cy="632952"/>
          </a:xfrm>
        </p:grpSpPr>
        <p:sp>
          <p:nvSpPr>
            <p:cNvPr id="58" name="57 Rectángulo"/>
            <p:cNvSpPr/>
            <p:nvPr/>
          </p:nvSpPr>
          <p:spPr>
            <a:xfrm>
              <a:off x="1570918" y="1515"/>
              <a:ext cx="4471077" cy="632952"/>
            </a:xfrm>
            <a:prstGeom prst="rect">
              <a:avLst/>
            </a:pr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9" name="58 Rectángulo"/>
            <p:cNvSpPr/>
            <p:nvPr/>
          </p:nvSpPr>
          <p:spPr>
            <a:xfrm>
              <a:off x="1570918" y="1515"/>
              <a:ext cx="4471077" cy="632952"/>
            </a:xfrm>
            <a:prstGeom prst="rect">
              <a:avLst/>
            </a:prstGeom>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lvl="0" algn="l" defTabSz="889000">
                <a:lnSpc>
                  <a:spcPct val="90000"/>
                </a:lnSpc>
                <a:spcBef>
                  <a:spcPct val="0"/>
                </a:spcBef>
                <a:spcAft>
                  <a:spcPct val="35000"/>
                </a:spcAft>
              </a:pPr>
              <a:r>
                <a:rPr lang="es-MX" sz="2000" kern="1200" dirty="0" smtClean="0"/>
                <a:t>Gasto de Capital</a:t>
              </a:r>
              <a:endParaRPr lang="es-MX" sz="2000" kern="1200" dirty="0"/>
            </a:p>
          </p:txBody>
        </p:sp>
      </p:grpSp>
      <p:sp>
        <p:nvSpPr>
          <p:cNvPr id="62" name="Redondear rectángulo de esquina del mismo lado 4"/>
          <p:cNvSpPr/>
          <p:nvPr/>
        </p:nvSpPr>
        <p:spPr>
          <a:xfrm>
            <a:off x="724745" y="1471565"/>
            <a:ext cx="1348570" cy="1200802"/>
          </a:xfrm>
          <a:prstGeom prst="rect">
            <a:avLst/>
          </a:prstGeom>
          <a:noFill/>
          <a:ln w="19050">
            <a:solidFill>
              <a:schemeClr val="accent6"/>
            </a:solidFill>
          </a:ln>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s-MX" sz="3200" kern="1200" dirty="0" smtClean="0">
                <a:solidFill>
                  <a:schemeClr val="tx1"/>
                </a:solidFill>
              </a:rPr>
              <a:t>Tipo de Gasto</a:t>
            </a:r>
            <a:endParaRPr lang="es-MX" sz="3200" kern="1200" dirty="0">
              <a:solidFill>
                <a:schemeClr val="tx1"/>
              </a:solidFill>
            </a:endParaRPr>
          </a:p>
        </p:txBody>
      </p:sp>
      <p:grpSp>
        <p:nvGrpSpPr>
          <p:cNvPr id="63" name="62 Grupo"/>
          <p:cNvGrpSpPr/>
          <p:nvPr/>
        </p:nvGrpSpPr>
        <p:grpSpPr>
          <a:xfrm>
            <a:off x="2099892" y="1268760"/>
            <a:ext cx="4471077" cy="384126"/>
            <a:chOff x="1570918" y="1515"/>
            <a:chExt cx="4471077" cy="632952"/>
          </a:xfrm>
        </p:grpSpPr>
        <p:sp>
          <p:nvSpPr>
            <p:cNvPr id="64" name="63 Rectángulo"/>
            <p:cNvSpPr/>
            <p:nvPr/>
          </p:nvSpPr>
          <p:spPr>
            <a:xfrm>
              <a:off x="1570918" y="1515"/>
              <a:ext cx="4471077" cy="63295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5" name="64 Rectángulo"/>
            <p:cNvSpPr/>
            <p:nvPr/>
          </p:nvSpPr>
          <p:spPr>
            <a:xfrm>
              <a:off x="1570918" y="1515"/>
              <a:ext cx="4471077" cy="63295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lvl="0" algn="l" defTabSz="889000">
                <a:lnSpc>
                  <a:spcPct val="90000"/>
                </a:lnSpc>
                <a:spcBef>
                  <a:spcPct val="0"/>
                </a:spcBef>
                <a:spcAft>
                  <a:spcPct val="35000"/>
                </a:spcAft>
              </a:pPr>
              <a:r>
                <a:rPr lang="es-MX" sz="2000" kern="1200" dirty="0" smtClean="0"/>
                <a:t>Gasto Corriente</a:t>
              </a:r>
              <a:endParaRPr lang="es-MX" sz="2000" kern="1200" dirty="0"/>
            </a:p>
          </p:txBody>
        </p:sp>
      </p:grpSp>
      <p:sp>
        <p:nvSpPr>
          <p:cNvPr id="69" name="68 Conector recto"/>
          <p:cNvSpPr/>
          <p:nvPr/>
        </p:nvSpPr>
        <p:spPr>
          <a:xfrm>
            <a:off x="3982647" y="1654426"/>
            <a:ext cx="2592000" cy="0"/>
          </a:xfrm>
          <a:prstGeom prst="line">
            <a:avLst/>
          </a:prstGeom>
          <a:ln>
            <a:solidFill>
              <a:schemeClr val="accent5">
                <a:lumMod val="50000"/>
              </a:schemeClr>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71" name="70 Conector recto"/>
          <p:cNvSpPr/>
          <p:nvPr/>
        </p:nvSpPr>
        <p:spPr>
          <a:xfrm>
            <a:off x="3993984" y="2045524"/>
            <a:ext cx="2592000" cy="0"/>
          </a:xfrm>
          <a:prstGeom prst="line">
            <a:avLst/>
          </a:prstGeom>
          <a:ln>
            <a:solidFill>
              <a:schemeClr val="accent5">
                <a:lumMod val="50000"/>
              </a:schemeClr>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72" name="71 Conector recto"/>
          <p:cNvSpPr/>
          <p:nvPr/>
        </p:nvSpPr>
        <p:spPr>
          <a:xfrm>
            <a:off x="3982646" y="2443858"/>
            <a:ext cx="2592000" cy="0"/>
          </a:xfrm>
          <a:prstGeom prst="line">
            <a:avLst/>
          </a:prstGeom>
          <a:ln>
            <a:solidFill>
              <a:schemeClr val="accent5">
                <a:lumMod val="50000"/>
              </a:schemeClr>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73" name="72 Conector recto"/>
          <p:cNvSpPr/>
          <p:nvPr/>
        </p:nvSpPr>
        <p:spPr>
          <a:xfrm>
            <a:off x="3996224" y="2823700"/>
            <a:ext cx="2592000" cy="0"/>
          </a:xfrm>
          <a:prstGeom prst="line">
            <a:avLst/>
          </a:prstGeom>
          <a:ln>
            <a:solidFill>
              <a:schemeClr val="accent5">
                <a:lumMod val="50000"/>
              </a:schemeClr>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nvGrpSpPr>
          <p:cNvPr id="74" name="73 Grupo"/>
          <p:cNvGrpSpPr/>
          <p:nvPr/>
        </p:nvGrpSpPr>
        <p:grpSpPr>
          <a:xfrm>
            <a:off x="2087091" y="2071966"/>
            <a:ext cx="3726771" cy="386118"/>
            <a:chOff x="1570918" y="1515"/>
            <a:chExt cx="4471077" cy="632952"/>
          </a:xfrm>
        </p:grpSpPr>
        <p:sp>
          <p:nvSpPr>
            <p:cNvPr id="75" name="74 Rectángulo"/>
            <p:cNvSpPr/>
            <p:nvPr/>
          </p:nvSpPr>
          <p:spPr>
            <a:xfrm>
              <a:off x="1570918" y="1515"/>
              <a:ext cx="4471077" cy="632952"/>
            </a:xfrm>
            <a:prstGeom prst="rect">
              <a:avLst/>
            </a:pr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6" name="75 Rectángulo"/>
            <p:cNvSpPr/>
            <p:nvPr/>
          </p:nvSpPr>
          <p:spPr>
            <a:xfrm>
              <a:off x="1570918" y="1515"/>
              <a:ext cx="4471077" cy="632952"/>
            </a:xfrm>
            <a:prstGeom prst="rect">
              <a:avLst/>
            </a:prstGeom>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lvl="0" algn="l" defTabSz="889000">
                <a:lnSpc>
                  <a:spcPct val="90000"/>
                </a:lnSpc>
                <a:spcBef>
                  <a:spcPct val="0"/>
                </a:spcBef>
                <a:spcAft>
                  <a:spcPct val="35000"/>
                </a:spcAft>
              </a:pPr>
              <a:r>
                <a:rPr lang="es-MX" sz="2000" kern="1200" dirty="0" smtClean="0"/>
                <a:t>Amortización de la Deuda</a:t>
              </a:r>
              <a:endParaRPr lang="es-MX" sz="2000" kern="1200" dirty="0"/>
            </a:p>
          </p:txBody>
        </p:sp>
      </p:grpSp>
      <p:grpSp>
        <p:nvGrpSpPr>
          <p:cNvPr id="77" name="76 Grupo"/>
          <p:cNvGrpSpPr/>
          <p:nvPr/>
        </p:nvGrpSpPr>
        <p:grpSpPr>
          <a:xfrm>
            <a:off x="2099891" y="2447667"/>
            <a:ext cx="3726771" cy="386118"/>
            <a:chOff x="1570918" y="1515"/>
            <a:chExt cx="4471077" cy="632952"/>
          </a:xfrm>
        </p:grpSpPr>
        <p:sp>
          <p:nvSpPr>
            <p:cNvPr id="78" name="77 Rectángulo"/>
            <p:cNvSpPr/>
            <p:nvPr/>
          </p:nvSpPr>
          <p:spPr>
            <a:xfrm>
              <a:off x="1570918" y="1515"/>
              <a:ext cx="4471077" cy="632952"/>
            </a:xfrm>
            <a:prstGeom prst="rect">
              <a:avLst/>
            </a:pr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9" name="78 Rectángulo"/>
            <p:cNvSpPr/>
            <p:nvPr/>
          </p:nvSpPr>
          <p:spPr>
            <a:xfrm>
              <a:off x="1570918" y="1515"/>
              <a:ext cx="4471077" cy="632952"/>
            </a:xfrm>
            <a:prstGeom prst="rect">
              <a:avLst/>
            </a:prstGeom>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lvl="0" algn="l" defTabSz="889000">
                <a:lnSpc>
                  <a:spcPct val="90000"/>
                </a:lnSpc>
                <a:spcBef>
                  <a:spcPct val="0"/>
                </a:spcBef>
                <a:spcAft>
                  <a:spcPct val="35000"/>
                </a:spcAft>
              </a:pPr>
              <a:r>
                <a:rPr lang="es-MX" sz="2000" dirty="0" smtClean="0"/>
                <a:t>Pensiones y Jubilaciones</a:t>
              </a:r>
              <a:endParaRPr lang="es-MX" sz="2000" dirty="0"/>
            </a:p>
          </p:txBody>
        </p:sp>
      </p:grpSp>
      <p:sp>
        <p:nvSpPr>
          <p:cNvPr id="80" name="79 Conector recto"/>
          <p:cNvSpPr/>
          <p:nvPr/>
        </p:nvSpPr>
        <p:spPr>
          <a:xfrm>
            <a:off x="3995936" y="3953809"/>
            <a:ext cx="2556000" cy="0"/>
          </a:xfrm>
          <a:prstGeom prst="line">
            <a:avLst/>
          </a:prstGeom>
          <a:ln>
            <a:solidFill>
              <a:schemeClr val="accent4">
                <a:lumMod val="50000"/>
              </a:schemeClr>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82" name="81 Conector recto"/>
          <p:cNvSpPr/>
          <p:nvPr/>
        </p:nvSpPr>
        <p:spPr>
          <a:xfrm>
            <a:off x="3960216" y="5129915"/>
            <a:ext cx="2556000" cy="0"/>
          </a:xfrm>
          <a:prstGeom prst="line">
            <a:avLst/>
          </a:prstGeom>
          <a:ln>
            <a:solidFill>
              <a:schemeClr val="accent4">
                <a:lumMod val="50000"/>
              </a:schemeClr>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83" name="82 Conector recto"/>
          <p:cNvSpPr/>
          <p:nvPr/>
        </p:nvSpPr>
        <p:spPr>
          <a:xfrm>
            <a:off x="3965077" y="4324810"/>
            <a:ext cx="2556000" cy="0"/>
          </a:xfrm>
          <a:prstGeom prst="line">
            <a:avLst/>
          </a:prstGeom>
          <a:ln>
            <a:solidFill>
              <a:schemeClr val="accent4">
                <a:lumMod val="50000"/>
              </a:schemeClr>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84" name="83 Conector recto"/>
          <p:cNvSpPr/>
          <p:nvPr/>
        </p:nvSpPr>
        <p:spPr>
          <a:xfrm>
            <a:off x="3965077" y="4752542"/>
            <a:ext cx="2556000" cy="0"/>
          </a:xfrm>
          <a:prstGeom prst="line">
            <a:avLst/>
          </a:prstGeom>
          <a:ln>
            <a:solidFill>
              <a:schemeClr val="accent4">
                <a:lumMod val="50000"/>
              </a:schemeClr>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85" name="84 Rectángulo"/>
          <p:cNvSpPr/>
          <p:nvPr/>
        </p:nvSpPr>
        <p:spPr>
          <a:xfrm>
            <a:off x="2148614" y="3572020"/>
            <a:ext cx="3726771" cy="38611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lvl="0" algn="l" defTabSz="889000">
              <a:lnSpc>
                <a:spcPct val="90000"/>
              </a:lnSpc>
              <a:spcBef>
                <a:spcPct val="0"/>
              </a:spcBef>
              <a:spcAft>
                <a:spcPct val="35000"/>
              </a:spcAft>
            </a:pPr>
            <a:r>
              <a:rPr lang="es-MX" sz="2000" kern="1200" dirty="0" smtClean="0"/>
              <a:t>Legislativo</a:t>
            </a:r>
            <a:endParaRPr lang="es-MX" sz="2000" kern="1200" dirty="0"/>
          </a:p>
        </p:txBody>
      </p:sp>
      <p:sp>
        <p:nvSpPr>
          <p:cNvPr id="86" name="85 Rectángulo"/>
          <p:cNvSpPr/>
          <p:nvPr/>
        </p:nvSpPr>
        <p:spPr>
          <a:xfrm>
            <a:off x="2163186" y="3953809"/>
            <a:ext cx="3744415" cy="386118"/>
          </a:xfrm>
          <a:prstGeom prst="rect">
            <a:avLst/>
          </a:prstGeom>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lvl="0" algn="l" defTabSz="889000">
              <a:lnSpc>
                <a:spcPct val="90000"/>
              </a:lnSpc>
              <a:spcBef>
                <a:spcPct val="0"/>
              </a:spcBef>
              <a:spcAft>
                <a:spcPct val="35000"/>
              </a:spcAft>
            </a:pPr>
            <a:r>
              <a:rPr lang="es-MX" sz="2000" kern="1200" dirty="0" smtClean="0"/>
              <a:t>Ejecutivo </a:t>
            </a:r>
            <a:r>
              <a:rPr lang="es-MX" sz="1200" kern="1200" dirty="0" smtClean="0"/>
              <a:t>(Secretarias y Órganos Descentralizados</a:t>
            </a:r>
            <a:r>
              <a:rPr lang="es-MX" sz="1100" kern="1200" dirty="0" smtClean="0"/>
              <a:t>)</a:t>
            </a:r>
            <a:endParaRPr lang="es-MX" sz="1100" kern="1200" dirty="0"/>
          </a:p>
        </p:txBody>
      </p:sp>
      <p:sp>
        <p:nvSpPr>
          <p:cNvPr id="87" name="86 Rectángulo"/>
          <p:cNvSpPr/>
          <p:nvPr/>
        </p:nvSpPr>
        <p:spPr>
          <a:xfrm>
            <a:off x="2150305" y="4362661"/>
            <a:ext cx="3357799" cy="38611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lvl="0" algn="l" defTabSz="889000">
              <a:lnSpc>
                <a:spcPct val="90000"/>
              </a:lnSpc>
              <a:spcBef>
                <a:spcPct val="0"/>
              </a:spcBef>
              <a:spcAft>
                <a:spcPct val="35000"/>
              </a:spcAft>
            </a:pPr>
            <a:r>
              <a:rPr lang="es-MX" sz="2000" kern="1200" dirty="0" smtClean="0"/>
              <a:t>Judicial </a:t>
            </a:r>
            <a:endParaRPr lang="es-MX" sz="1100" kern="1200" dirty="0"/>
          </a:p>
        </p:txBody>
      </p:sp>
      <p:sp>
        <p:nvSpPr>
          <p:cNvPr id="88" name="87 Rectángulo"/>
          <p:cNvSpPr/>
          <p:nvPr/>
        </p:nvSpPr>
        <p:spPr>
          <a:xfrm>
            <a:off x="2141373" y="4770804"/>
            <a:ext cx="3726771" cy="38611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lvl="0" algn="l" defTabSz="889000">
              <a:lnSpc>
                <a:spcPct val="90000"/>
              </a:lnSpc>
              <a:spcBef>
                <a:spcPct val="0"/>
              </a:spcBef>
              <a:spcAft>
                <a:spcPct val="35000"/>
              </a:spcAft>
            </a:pPr>
            <a:r>
              <a:rPr lang="es-MX" sz="2000" kern="1200" dirty="0" smtClean="0"/>
              <a:t>Órganos Autónomos</a:t>
            </a:r>
            <a:endParaRPr lang="es-MX" sz="1100" kern="1200" dirty="0"/>
          </a:p>
        </p:txBody>
      </p:sp>
      <p:sp>
        <p:nvSpPr>
          <p:cNvPr id="90" name="Freeform 44"/>
          <p:cNvSpPr/>
          <p:nvPr/>
        </p:nvSpPr>
        <p:spPr>
          <a:xfrm>
            <a:off x="4056349" y="5592937"/>
            <a:ext cx="2373455" cy="519808"/>
          </a:xfrm>
          <a:custGeom>
            <a:avLst/>
            <a:gdLst>
              <a:gd name="connsiteX0" fmla="*/ 0 w 2194560"/>
              <a:gd name="connsiteY0" fmla="*/ 64741 h 388441"/>
              <a:gd name="connsiteX1" fmla="*/ 64741 w 2194560"/>
              <a:gd name="connsiteY1" fmla="*/ 0 h 388441"/>
              <a:gd name="connsiteX2" fmla="*/ 2129819 w 2194560"/>
              <a:gd name="connsiteY2" fmla="*/ 0 h 388441"/>
              <a:gd name="connsiteX3" fmla="*/ 2194560 w 2194560"/>
              <a:gd name="connsiteY3" fmla="*/ 64741 h 388441"/>
              <a:gd name="connsiteX4" fmla="*/ 2194560 w 2194560"/>
              <a:gd name="connsiteY4" fmla="*/ 323700 h 388441"/>
              <a:gd name="connsiteX5" fmla="*/ 2129819 w 2194560"/>
              <a:gd name="connsiteY5" fmla="*/ 388441 h 388441"/>
              <a:gd name="connsiteX6" fmla="*/ 64741 w 2194560"/>
              <a:gd name="connsiteY6" fmla="*/ 388441 h 388441"/>
              <a:gd name="connsiteX7" fmla="*/ 0 w 2194560"/>
              <a:gd name="connsiteY7" fmla="*/ 323700 h 388441"/>
              <a:gd name="connsiteX8" fmla="*/ 0 w 2194560"/>
              <a:gd name="connsiteY8" fmla="*/ 64741 h 388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388441">
                <a:moveTo>
                  <a:pt x="0" y="64741"/>
                </a:moveTo>
                <a:cubicBezTo>
                  <a:pt x="0" y="28986"/>
                  <a:pt x="28986" y="0"/>
                  <a:pt x="64741" y="0"/>
                </a:cubicBezTo>
                <a:lnTo>
                  <a:pt x="2129819" y="0"/>
                </a:lnTo>
                <a:cubicBezTo>
                  <a:pt x="2165574" y="0"/>
                  <a:pt x="2194560" y="28986"/>
                  <a:pt x="2194560" y="64741"/>
                </a:cubicBezTo>
                <a:lnTo>
                  <a:pt x="2194560" y="323700"/>
                </a:lnTo>
                <a:cubicBezTo>
                  <a:pt x="2194560" y="359455"/>
                  <a:pt x="2165574" y="388441"/>
                  <a:pt x="2129819" y="388441"/>
                </a:cubicBezTo>
                <a:lnTo>
                  <a:pt x="64741" y="388441"/>
                </a:lnTo>
                <a:cubicBezTo>
                  <a:pt x="28986" y="388441"/>
                  <a:pt x="0" y="359455"/>
                  <a:pt x="0" y="323700"/>
                </a:cubicBezTo>
                <a:lnTo>
                  <a:pt x="0" y="64741"/>
                </a:lnTo>
                <a:close/>
              </a:path>
            </a:pathLst>
          </a:custGeom>
          <a:solidFill>
            <a:schemeClr val="accent6">
              <a:lumMod val="20000"/>
              <a:lumOff val="80000"/>
              <a:alpha val="40000"/>
            </a:schemeClr>
          </a:solidFill>
          <a:ln w="12700">
            <a:solidFill>
              <a:schemeClr val="accent3">
                <a:lumMod val="75000"/>
              </a:schemeClr>
            </a:solidFill>
          </a:ln>
          <a:scene3d>
            <a:camera prst="orthographicFront">
              <a:rot lat="0" lon="0" rev="0"/>
            </a:camera>
            <a:lightRig rig="threePt" dir="t">
              <a:rot lat="0" lon="0" rev="1200000"/>
            </a:lightRig>
          </a:scene3d>
          <a:sp3d>
            <a:bevelT w="63500" h="25400" prst="angle"/>
          </a:sp3d>
        </p:spPr>
        <p:style>
          <a:lnRef idx="0">
            <a:schemeClr val="accent5">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95162" tIns="57062" rIns="95162" bIns="57062" numCol="1" spcCol="1270" anchor="ctr" anchorCtr="0">
            <a:noAutofit/>
          </a:bodyPr>
          <a:lstStyle/>
          <a:p>
            <a:pPr lvl="0" algn="r" defTabSz="889000">
              <a:lnSpc>
                <a:spcPct val="90000"/>
              </a:lnSpc>
              <a:spcBef>
                <a:spcPct val="0"/>
              </a:spcBef>
              <a:spcAft>
                <a:spcPct val="35000"/>
              </a:spcAft>
            </a:pPr>
            <a:r>
              <a:rPr lang="es-MX" sz="2000" b="1" dirty="0" smtClean="0">
                <a:solidFill>
                  <a:schemeClr val="tx1"/>
                </a:solidFill>
                <a:latin typeface="Interstate-Light" pitchFamily="2" charset="0"/>
              </a:rPr>
              <a:t>49,746,134,928.93</a:t>
            </a:r>
            <a:endParaRPr lang="es-MX" sz="2000" b="1" kern="1200" dirty="0">
              <a:solidFill>
                <a:schemeClr val="tx1"/>
              </a:solidFill>
              <a:latin typeface="Interstate-Light" pitchFamily="2" charset="0"/>
            </a:endParaRPr>
          </a:p>
        </p:txBody>
      </p:sp>
      <p:sp>
        <p:nvSpPr>
          <p:cNvPr id="92" name="91 Rectángulo"/>
          <p:cNvSpPr/>
          <p:nvPr/>
        </p:nvSpPr>
        <p:spPr>
          <a:xfrm>
            <a:off x="3491881" y="44624"/>
            <a:ext cx="5652120" cy="461665"/>
          </a:xfrm>
          <a:prstGeom prst="rect">
            <a:avLst/>
          </a:prstGeom>
        </p:spPr>
        <p:txBody>
          <a:bodyPr wrap="square">
            <a:spAutoFit/>
          </a:bodyPr>
          <a:lstStyle/>
          <a:p>
            <a:pPr algn="ctr"/>
            <a:r>
              <a:rPr lang="es-MX" sz="2400" b="1" dirty="0" smtClean="0">
                <a:latin typeface="Candara" pitchFamily="34" charset="0"/>
              </a:rPr>
              <a:t> Presupuesto </a:t>
            </a:r>
            <a:r>
              <a:rPr lang="es-MX" sz="2400" b="1" dirty="0">
                <a:latin typeface="Candara" pitchFamily="34" charset="0"/>
              </a:rPr>
              <a:t>de </a:t>
            </a:r>
            <a:r>
              <a:rPr lang="es-MX" sz="2400" b="1" dirty="0" smtClean="0">
                <a:latin typeface="Candara" pitchFamily="34" charset="0"/>
              </a:rPr>
              <a:t>Egresos </a:t>
            </a:r>
            <a:endParaRPr lang="es-MX" sz="2400" b="1" dirty="0">
              <a:latin typeface="Candara" pitchFamily="34" charset="0"/>
            </a:endParaRPr>
          </a:p>
        </p:txBody>
      </p:sp>
      <p:grpSp>
        <p:nvGrpSpPr>
          <p:cNvPr id="96" name="95 Grupo"/>
          <p:cNvGrpSpPr/>
          <p:nvPr/>
        </p:nvGrpSpPr>
        <p:grpSpPr>
          <a:xfrm>
            <a:off x="8371404" y="712427"/>
            <a:ext cx="648072" cy="261610"/>
            <a:chOff x="8100392" y="712427"/>
            <a:chExt cx="648072" cy="261610"/>
          </a:xfrm>
        </p:grpSpPr>
        <p:grpSp>
          <p:nvGrpSpPr>
            <p:cNvPr id="97" name="96 Grupo"/>
            <p:cNvGrpSpPr/>
            <p:nvPr/>
          </p:nvGrpSpPr>
          <p:grpSpPr>
            <a:xfrm>
              <a:off x="8100392" y="794338"/>
              <a:ext cx="596460" cy="96794"/>
              <a:chOff x="8100392" y="794338"/>
              <a:chExt cx="596460" cy="96794"/>
            </a:xfrm>
          </p:grpSpPr>
          <p:sp>
            <p:nvSpPr>
              <p:cNvPr id="99" name="Oval 73"/>
              <p:cNvSpPr/>
              <p:nvPr/>
            </p:nvSpPr>
            <p:spPr>
              <a:xfrm>
                <a:off x="8100392" y="809063"/>
                <a:ext cx="87385" cy="82069"/>
              </a:xfrm>
              <a:prstGeom prst="ellipse">
                <a:avLst/>
              </a:prstGeom>
              <a:solidFill>
                <a:schemeClr val="accent6">
                  <a:lumMod val="75000"/>
                </a:schemeClr>
              </a:solidFill>
              <a:ln>
                <a:solidFill>
                  <a:schemeClr val="accent3">
                    <a:lumMod val="75000"/>
                  </a:schemeClr>
                </a:solidFill>
              </a:ln>
            </p:spPr>
            <p:style>
              <a:lnRef idx="0">
                <a:schemeClr val="accent4"/>
              </a:lnRef>
              <a:fillRef idx="3">
                <a:schemeClr val="accent4"/>
              </a:fillRef>
              <a:effectRef idx="3">
                <a:schemeClr val="accent4"/>
              </a:effectRef>
              <a:fontRef idx="minor">
                <a:schemeClr val="lt1"/>
              </a:fontRef>
            </p:style>
          </p:sp>
          <p:sp>
            <p:nvSpPr>
              <p:cNvPr id="100" name="99 Rectángulo"/>
              <p:cNvSpPr/>
              <p:nvPr/>
            </p:nvSpPr>
            <p:spPr>
              <a:xfrm>
                <a:off x="8119440" y="794338"/>
                <a:ext cx="576000" cy="96793"/>
              </a:xfrm>
              <a:prstGeom prst="rect">
                <a:avLst/>
              </a:prstGeom>
              <a:solidFill>
                <a:schemeClr val="accent6">
                  <a:lumMod val="75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01" name="100 Conector recto"/>
              <p:cNvCxnSpPr/>
              <p:nvPr/>
            </p:nvCxnSpPr>
            <p:spPr>
              <a:xfrm>
                <a:off x="8192852" y="891132"/>
                <a:ext cx="504000" cy="0"/>
              </a:xfrm>
              <a:prstGeom prst="line">
                <a:avLst/>
              </a:prstGeom>
            </p:spPr>
            <p:style>
              <a:lnRef idx="1">
                <a:schemeClr val="accent6"/>
              </a:lnRef>
              <a:fillRef idx="0">
                <a:schemeClr val="accent6"/>
              </a:fillRef>
              <a:effectRef idx="0">
                <a:schemeClr val="accent6"/>
              </a:effectRef>
              <a:fontRef idx="minor">
                <a:schemeClr val="tx1"/>
              </a:fontRef>
            </p:style>
          </p:cxnSp>
        </p:grpSp>
        <p:sp>
          <p:nvSpPr>
            <p:cNvPr id="98" name="97 Rectángulo"/>
            <p:cNvSpPr/>
            <p:nvPr/>
          </p:nvSpPr>
          <p:spPr>
            <a:xfrm>
              <a:off x="8135303" y="712427"/>
              <a:ext cx="613161" cy="261610"/>
            </a:xfrm>
            <a:prstGeom prst="rect">
              <a:avLst/>
            </a:prstGeom>
          </p:spPr>
          <p:txBody>
            <a:bodyPr wrap="square">
              <a:spAutoFit/>
            </a:bodyPr>
            <a:lstStyle/>
            <a:p>
              <a:r>
                <a:rPr lang="es-MX" sz="1100" b="1" dirty="0">
                  <a:solidFill>
                    <a:sysClr val="windowText" lastClr="000000"/>
                  </a:solidFill>
                </a:rPr>
                <a:t> Pesos</a:t>
              </a:r>
              <a:endParaRPr lang="es-MX" sz="1100" dirty="0"/>
            </a:p>
          </p:txBody>
        </p:sp>
      </p:grpSp>
      <p:sp>
        <p:nvSpPr>
          <p:cNvPr id="105" name="Redondear rectángulo de esquina del mismo lado 4"/>
          <p:cNvSpPr/>
          <p:nvPr/>
        </p:nvSpPr>
        <p:spPr>
          <a:xfrm>
            <a:off x="2267744" y="5536475"/>
            <a:ext cx="1440160" cy="672844"/>
          </a:xfrm>
          <a:prstGeom prst="rect">
            <a:avLst/>
          </a:prstGeom>
          <a:noFill/>
          <a:ln w="19050">
            <a:noFill/>
          </a:ln>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s-MX" sz="2400" b="1" u="sng" dirty="0" smtClean="0">
                <a:solidFill>
                  <a:schemeClr val="bg2">
                    <a:lumMod val="25000"/>
                  </a:schemeClr>
                </a:solidFill>
              </a:rPr>
              <a:t>Gran Total</a:t>
            </a:r>
            <a:endParaRPr lang="es-MX" sz="2400" b="1" u="sng" kern="1200" dirty="0">
              <a:solidFill>
                <a:schemeClr val="bg2">
                  <a:lumMod val="25000"/>
                </a:schemeClr>
              </a:solidFill>
            </a:endParaRPr>
          </a:p>
        </p:txBody>
      </p:sp>
      <p:sp>
        <p:nvSpPr>
          <p:cNvPr id="60" name="Rectangle 77"/>
          <p:cNvSpPr/>
          <p:nvPr/>
        </p:nvSpPr>
        <p:spPr>
          <a:xfrm>
            <a:off x="6372287" y="2874422"/>
            <a:ext cx="1907943" cy="338554"/>
          </a:xfrm>
          <a:prstGeom prst="rect">
            <a:avLst/>
          </a:prstGeom>
          <a:noFill/>
        </p:spPr>
        <p:txBody>
          <a:bodyPr wrap="square">
            <a:spAutoFit/>
          </a:bodyPr>
          <a:lstStyle/>
          <a:p>
            <a:pPr algn="r"/>
            <a:r>
              <a:rPr lang="es-ES" sz="1600" b="1" dirty="0" smtClean="0">
                <a:latin typeface="Arial" pitchFamily="34" charset="0"/>
                <a:cs typeface="Arial" pitchFamily="34" charset="0"/>
              </a:rPr>
              <a:t>7,944,545,689.69</a:t>
            </a:r>
            <a:endParaRPr lang="es-MX" sz="1600" b="1" dirty="0">
              <a:latin typeface="Arial" pitchFamily="34" charset="0"/>
              <a:cs typeface="Arial" pitchFamily="34" charset="0"/>
            </a:endParaRPr>
          </a:p>
        </p:txBody>
      </p:sp>
      <p:sp>
        <p:nvSpPr>
          <p:cNvPr id="66" name="65 Conector recto"/>
          <p:cNvSpPr/>
          <p:nvPr/>
        </p:nvSpPr>
        <p:spPr>
          <a:xfrm>
            <a:off x="3996311" y="3196679"/>
            <a:ext cx="2592000" cy="0"/>
          </a:xfrm>
          <a:prstGeom prst="line">
            <a:avLst/>
          </a:prstGeom>
          <a:ln>
            <a:solidFill>
              <a:schemeClr val="accent5">
                <a:lumMod val="50000"/>
              </a:schemeClr>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nvGrpSpPr>
          <p:cNvPr id="67" name="66 Grupo"/>
          <p:cNvGrpSpPr/>
          <p:nvPr/>
        </p:nvGrpSpPr>
        <p:grpSpPr>
          <a:xfrm>
            <a:off x="2099978" y="2820646"/>
            <a:ext cx="3726771" cy="386118"/>
            <a:chOff x="1570918" y="1515"/>
            <a:chExt cx="4471077" cy="632952"/>
          </a:xfrm>
        </p:grpSpPr>
        <p:sp>
          <p:nvSpPr>
            <p:cNvPr id="68" name="67 Rectángulo"/>
            <p:cNvSpPr/>
            <p:nvPr/>
          </p:nvSpPr>
          <p:spPr>
            <a:xfrm>
              <a:off x="1570918" y="1515"/>
              <a:ext cx="4471077" cy="632952"/>
            </a:xfrm>
            <a:prstGeom prst="rect">
              <a:avLst/>
            </a:pr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0" name="69 Rectángulo"/>
            <p:cNvSpPr/>
            <p:nvPr/>
          </p:nvSpPr>
          <p:spPr>
            <a:xfrm>
              <a:off x="1570918" y="1515"/>
              <a:ext cx="4471077" cy="632952"/>
            </a:xfrm>
            <a:prstGeom prst="rect">
              <a:avLst/>
            </a:prstGeom>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lvl="0" algn="l" defTabSz="889000">
                <a:lnSpc>
                  <a:spcPct val="90000"/>
                </a:lnSpc>
                <a:spcBef>
                  <a:spcPct val="0"/>
                </a:spcBef>
                <a:spcAft>
                  <a:spcPct val="35000"/>
                </a:spcAft>
              </a:pPr>
              <a:r>
                <a:rPr lang="es-MX" sz="2000" dirty="0"/>
                <a:t>Participaciones</a:t>
              </a:r>
            </a:p>
          </p:txBody>
        </p:sp>
      </p:grpSp>
    </p:spTree>
    <p:extLst>
      <p:ext uri="{BB962C8B-B14F-4D97-AF65-F5344CB8AC3E}">
        <p14:creationId xmlns:p14="http://schemas.microsoft.com/office/powerpoint/2010/main" val="29434120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ángulo 1"/>
          <p:cNvSpPr/>
          <p:nvPr/>
        </p:nvSpPr>
        <p:spPr>
          <a:xfrm>
            <a:off x="2134746" y="2675650"/>
            <a:ext cx="4021430" cy="338554"/>
          </a:xfrm>
          <a:prstGeom prst="rect">
            <a:avLst/>
          </a:prstGeom>
          <a:solidFill>
            <a:schemeClr val="bg1"/>
          </a:solidFill>
        </p:spPr>
        <p:txBody>
          <a:bodyPr wrap="square" anchor="b">
            <a:spAutoFit/>
          </a:bodyPr>
          <a:lstStyle/>
          <a:p>
            <a:pPr lvl="0"/>
            <a:r>
              <a:rPr lang="es-MX" sz="1600" b="1" dirty="0" smtClean="0">
                <a:solidFill>
                  <a:schemeClr val="tx1">
                    <a:lumMod val="75000"/>
                    <a:lumOff val="25000"/>
                  </a:schemeClr>
                </a:solidFill>
                <a:latin typeface="Interstate-Light" pitchFamily="2" charset="0"/>
                <a:ea typeface="Segoe UI Emoji" panose="020B0502040204020203" pitchFamily="34" charset="0"/>
              </a:rPr>
              <a:t>Servicios Generales</a:t>
            </a:r>
            <a:endParaRPr lang="es-MX" sz="1600" b="1" dirty="0">
              <a:solidFill>
                <a:schemeClr val="tx1">
                  <a:lumMod val="75000"/>
                  <a:lumOff val="25000"/>
                </a:schemeClr>
              </a:solidFill>
              <a:latin typeface="Interstate-Light" pitchFamily="2" charset="0"/>
              <a:ea typeface="Segoe UI Emoji" panose="020B0502040204020203" pitchFamily="34" charset="0"/>
            </a:endParaRPr>
          </a:p>
        </p:txBody>
      </p:sp>
      <p:sp>
        <p:nvSpPr>
          <p:cNvPr id="75" name="74 Rectángulo"/>
          <p:cNvSpPr/>
          <p:nvPr/>
        </p:nvSpPr>
        <p:spPr>
          <a:xfrm>
            <a:off x="-4690455" y="1934095"/>
            <a:ext cx="3726771" cy="386118"/>
          </a:xfrm>
          <a:prstGeom prst="rect">
            <a:avLst/>
          </a:pr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0" name="79 Redondear rectángulo de esquina del mismo lado"/>
          <p:cNvSpPr/>
          <p:nvPr/>
        </p:nvSpPr>
        <p:spPr>
          <a:xfrm>
            <a:off x="410391" y="745446"/>
            <a:ext cx="2931675" cy="331928"/>
          </a:xfrm>
          <a:prstGeom prst="round2SameRect">
            <a:avLst>
              <a:gd name="adj1" fmla="val 16670"/>
              <a:gd name="adj2" fmla="val 0"/>
            </a:avLst>
          </a:prstGeom>
          <a:solidFill>
            <a:schemeClr val="accent2"/>
          </a:solidFill>
          <a:ln>
            <a:solidFill>
              <a:schemeClr val="accent2"/>
            </a:solid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2" name="Redondear rectángulo de esquina del mismo lado 4"/>
          <p:cNvSpPr/>
          <p:nvPr/>
        </p:nvSpPr>
        <p:spPr>
          <a:xfrm>
            <a:off x="468065" y="761652"/>
            <a:ext cx="2816328" cy="315722"/>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s-MX" sz="2000" u="sng" dirty="0" smtClean="0">
                <a:solidFill>
                  <a:schemeClr val="tx1"/>
                </a:solidFill>
              </a:rPr>
              <a:t>Presupuesto Por Capítulo</a:t>
            </a:r>
            <a:endParaRPr lang="es-MX" sz="2000" u="sng" kern="1200" dirty="0">
              <a:solidFill>
                <a:schemeClr val="tx1"/>
              </a:solidFill>
            </a:endParaRPr>
          </a:p>
        </p:txBody>
      </p:sp>
      <p:sp>
        <p:nvSpPr>
          <p:cNvPr id="74" name="73 Rectángulo"/>
          <p:cNvSpPr/>
          <p:nvPr/>
        </p:nvSpPr>
        <p:spPr>
          <a:xfrm>
            <a:off x="3419872" y="76562"/>
            <a:ext cx="5724127" cy="461665"/>
          </a:xfrm>
          <a:prstGeom prst="rect">
            <a:avLst/>
          </a:prstGeom>
        </p:spPr>
        <p:txBody>
          <a:bodyPr wrap="square">
            <a:spAutoFit/>
          </a:bodyPr>
          <a:lstStyle/>
          <a:p>
            <a:pPr algn="ctr"/>
            <a:r>
              <a:rPr lang="es-MX" sz="2400" b="1" dirty="0" smtClean="0">
                <a:latin typeface="Candara" pitchFamily="34" charset="0"/>
              </a:rPr>
              <a:t>¿Cómo esta distribuido el Presupuesto?</a:t>
            </a:r>
            <a:endParaRPr lang="es-MX" sz="2400" b="1" dirty="0">
              <a:latin typeface="Candara" pitchFamily="34" charset="0"/>
            </a:endParaRPr>
          </a:p>
        </p:txBody>
      </p:sp>
      <p:grpSp>
        <p:nvGrpSpPr>
          <p:cNvPr id="84" name="83 Grupo"/>
          <p:cNvGrpSpPr/>
          <p:nvPr/>
        </p:nvGrpSpPr>
        <p:grpSpPr>
          <a:xfrm>
            <a:off x="8371404" y="712427"/>
            <a:ext cx="648072" cy="261610"/>
            <a:chOff x="8100392" y="712427"/>
            <a:chExt cx="648072" cy="261610"/>
          </a:xfrm>
        </p:grpSpPr>
        <p:grpSp>
          <p:nvGrpSpPr>
            <p:cNvPr id="85" name="84 Grupo"/>
            <p:cNvGrpSpPr/>
            <p:nvPr/>
          </p:nvGrpSpPr>
          <p:grpSpPr>
            <a:xfrm>
              <a:off x="8100392" y="794338"/>
              <a:ext cx="596460" cy="96794"/>
              <a:chOff x="8100392" y="794338"/>
              <a:chExt cx="596460" cy="96794"/>
            </a:xfrm>
          </p:grpSpPr>
          <p:sp>
            <p:nvSpPr>
              <p:cNvPr id="89" name="Oval 73"/>
              <p:cNvSpPr/>
              <p:nvPr/>
            </p:nvSpPr>
            <p:spPr>
              <a:xfrm>
                <a:off x="8100392" y="809063"/>
                <a:ext cx="87385" cy="82069"/>
              </a:xfrm>
              <a:prstGeom prst="ellipse">
                <a:avLst/>
              </a:prstGeom>
              <a:solidFill>
                <a:schemeClr val="accent6">
                  <a:lumMod val="75000"/>
                </a:schemeClr>
              </a:solidFill>
              <a:ln>
                <a:solidFill>
                  <a:schemeClr val="accent3">
                    <a:lumMod val="75000"/>
                  </a:schemeClr>
                </a:solidFill>
              </a:ln>
            </p:spPr>
            <p:style>
              <a:lnRef idx="0">
                <a:schemeClr val="accent4"/>
              </a:lnRef>
              <a:fillRef idx="3">
                <a:schemeClr val="accent4"/>
              </a:fillRef>
              <a:effectRef idx="3">
                <a:schemeClr val="accent4"/>
              </a:effectRef>
              <a:fontRef idx="minor">
                <a:schemeClr val="lt1"/>
              </a:fontRef>
            </p:style>
          </p:sp>
          <p:sp>
            <p:nvSpPr>
              <p:cNvPr id="95" name="94 Rectángulo"/>
              <p:cNvSpPr/>
              <p:nvPr/>
            </p:nvSpPr>
            <p:spPr>
              <a:xfrm>
                <a:off x="8119440" y="794338"/>
                <a:ext cx="576000" cy="96793"/>
              </a:xfrm>
              <a:prstGeom prst="rect">
                <a:avLst/>
              </a:prstGeom>
              <a:solidFill>
                <a:schemeClr val="accent6">
                  <a:lumMod val="75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96" name="95 Conector recto"/>
              <p:cNvCxnSpPr/>
              <p:nvPr/>
            </p:nvCxnSpPr>
            <p:spPr>
              <a:xfrm>
                <a:off x="8192852" y="891132"/>
                <a:ext cx="504000" cy="0"/>
              </a:xfrm>
              <a:prstGeom prst="line">
                <a:avLst/>
              </a:prstGeom>
            </p:spPr>
            <p:style>
              <a:lnRef idx="1">
                <a:schemeClr val="accent6"/>
              </a:lnRef>
              <a:fillRef idx="0">
                <a:schemeClr val="accent6"/>
              </a:fillRef>
              <a:effectRef idx="0">
                <a:schemeClr val="accent6"/>
              </a:effectRef>
              <a:fontRef idx="minor">
                <a:schemeClr val="tx1"/>
              </a:fontRef>
            </p:style>
          </p:cxnSp>
        </p:grpSp>
        <p:sp>
          <p:nvSpPr>
            <p:cNvPr id="86" name="85 Rectángulo"/>
            <p:cNvSpPr/>
            <p:nvPr/>
          </p:nvSpPr>
          <p:spPr>
            <a:xfrm>
              <a:off x="8135303" y="712427"/>
              <a:ext cx="613161" cy="261610"/>
            </a:xfrm>
            <a:prstGeom prst="rect">
              <a:avLst/>
            </a:prstGeom>
          </p:spPr>
          <p:txBody>
            <a:bodyPr wrap="square">
              <a:spAutoFit/>
            </a:bodyPr>
            <a:lstStyle/>
            <a:p>
              <a:r>
                <a:rPr lang="es-MX" sz="1100" b="1" dirty="0">
                  <a:solidFill>
                    <a:sysClr val="windowText" lastClr="000000"/>
                  </a:solidFill>
                </a:rPr>
                <a:t> Pesos</a:t>
              </a:r>
              <a:endParaRPr lang="es-MX" sz="1100" dirty="0"/>
            </a:p>
          </p:txBody>
        </p:sp>
      </p:grpSp>
      <p:grpSp>
        <p:nvGrpSpPr>
          <p:cNvPr id="97" name="96 Grupo"/>
          <p:cNvGrpSpPr/>
          <p:nvPr/>
        </p:nvGrpSpPr>
        <p:grpSpPr>
          <a:xfrm>
            <a:off x="642236" y="1329561"/>
            <a:ext cx="2664296" cy="884443"/>
            <a:chOff x="5151138" y="369759"/>
            <a:chExt cx="1384431" cy="923415"/>
          </a:xfrm>
        </p:grpSpPr>
        <p:sp>
          <p:nvSpPr>
            <p:cNvPr id="98" name="97 Rectángulo"/>
            <p:cNvSpPr/>
            <p:nvPr/>
          </p:nvSpPr>
          <p:spPr>
            <a:xfrm>
              <a:off x="5151138" y="369759"/>
              <a:ext cx="1384431" cy="923415"/>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9" name="98 Rectángulo"/>
            <p:cNvSpPr/>
            <p:nvPr/>
          </p:nvSpPr>
          <p:spPr>
            <a:xfrm>
              <a:off x="5372647" y="369759"/>
              <a:ext cx="1162922" cy="92341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35128" rIns="135128" bIns="135128" numCol="1" spcCol="1270" anchor="ctr" anchorCtr="0">
              <a:noAutofit/>
            </a:bodyPr>
            <a:lstStyle/>
            <a:p>
              <a:pPr lvl="0" algn="l" defTabSz="844550">
                <a:lnSpc>
                  <a:spcPct val="90000"/>
                </a:lnSpc>
                <a:spcBef>
                  <a:spcPct val="0"/>
                </a:spcBef>
                <a:spcAft>
                  <a:spcPct val="35000"/>
                </a:spcAft>
              </a:pPr>
              <a:endParaRPr lang="es-MX" sz="1900" kern="1200"/>
            </a:p>
          </p:txBody>
        </p:sp>
      </p:grpSp>
      <p:grpSp>
        <p:nvGrpSpPr>
          <p:cNvPr id="101" name="100 Grupo"/>
          <p:cNvGrpSpPr/>
          <p:nvPr/>
        </p:nvGrpSpPr>
        <p:grpSpPr>
          <a:xfrm>
            <a:off x="305245" y="1268760"/>
            <a:ext cx="787791" cy="787791"/>
            <a:chOff x="4412775" y="578"/>
            <a:chExt cx="922954" cy="922954"/>
          </a:xfrm>
        </p:grpSpPr>
        <p:sp>
          <p:nvSpPr>
            <p:cNvPr id="102" name="101 Elipse"/>
            <p:cNvSpPr/>
            <p:nvPr/>
          </p:nvSpPr>
          <p:spPr>
            <a:xfrm>
              <a:off x="4412775" y="578"/>
              <a:ext cx="922954" cy="92295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4" name="Elipse 6"/>
            <p:cNvSpPr/>
            <p:nvPr/>
          </p:nvSpPr>
          <p:spPr>
            <a:xfrm>
              <a:off x="4490030" y="135741"/>
              <a:ext cx="787791" cy="6526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s-MX" sz="2200" kern="1200" dirty="0" smtClean="0"/>
                <a:t>1000</a:t>
              </a:r>
              <a:endParaRPr lang="es-MX" sz="2200" kern="1200" dirty="0"/>
            </a:p>
          </p:txBody>
        </p:sp>
      </p:grpSp>
      <p:sp>
        <p:nvSpPr>
          <p:cNvPr id="105" name="20 Entrada manual"/>
          <p:cNvSpPr/>
          <p:nvPr/>
        </p:nvSpPr>
        <p:spPr>
          <a:xfrm>
            <a:off x="2187527" y="1591811"/>
            <a:ext cx="1895755" cy="58295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137 w 10000"/>
              <a:gd name="connsiteY0" fmla="*/ 4960 h 10000"/>
              <a:gd name="connsiteX1" fmla="*/ 10000 w 10000"/>
              <a:gd name="connsiteY1" fmla="*/ 0 h 10000"/>
              <a:gd name="connsiteX2" fmla="*/ 10000 w 10000"/>
              <a:gd name="connsiteY2" fmla="*/ 10000 h 10000"/>
              <a:gd name="connsiteX3" fmla="*/ 0 w 10000"/>
              <a:gd name="connsiteY3" fmla="*/ 10000 h 10000"/>
              <a:gd name="connsiteX4" fmla="*/ 137 w 10000"/>
              <a:gd name="connsiteY4" fmla="*/ 496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37" y="4960"/>
                </a:moveTo>
                <a:lnTo>
                  <a:pt x="10000" y="0"/>
                </a:lnTo>
                <a:lnTo>
                  <a:pt x="10000" y="10000"/>
                </a:lnTo>
                <a:lnTo>
                  <a:pt x="0" y="10000"/>
                </a:lnTo>
                <a:cubicBezTo>
                  <a:pt x="46" y="8320"/>
                  <a:pt x="91" y="6640"/>
                  <a:pt x="137" y="4960"/>
                </a:cubicBezTo>
                <a:close/>
              </a:path>
            </a:pathLst>
          </a:custGeom>
          <a:solidFill>
            <a:schemeClr val="tx2">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106" name="105 Grupo"/>
          <p:cNvGrpSpPr/>
          <p:nvPr/>
        </p:nvGrpSpPr>
        <p:grpSpPr>
          <a:xfrm>
            <a:off x="661395" y="2377101"/>
            <a:ext cx="2664296" cy="884443"/>
            <a:chOff x="5151138" y="369759"/>
            <a:chExt cx="1384431" cy="923415"/>
          </a:xfrm>
          <a:solidFill>
            <a:schemeClr val="accent4">
              <a:lumMod val="40000"/>
              <a:lumOff val="60000"/>
            </a:schemeClr>
          </a:solidFill>
        </p:grpSpPr>
        <p:sp>
          <p:nvSpPr>
            <p:cNvPr id="107" name="106 Rectángulo"/>
            <p:cNvSpPr/>
            <p:nvPr/>
          </p:nvSpPr>
          <p:spPr>
            <a:xfrm>
              <a:off x="5151138" y="369759"/>
              <a:ext cx="1384431" cy="923415"/>
            </a:xfrm>
            <a:prstGeom prst="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8" name="107 Rectángulo"/>
            <p:cNvSpPr/>
            <p:nvPr/>
          </p:nvSpPr>
          <p:spPr>
            <a:xfrm>
              <a:off x="5372647" y="369759"/>
              <a:ext cx="1162922" cy="92341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35128" rIns="135128" bIns="135128" numCol="1" spcCol="1270" anchor="ctr" anchorCtr="0">
              <a:noAutofit/>
            </a:bodyPr>
            <a:lstStyle/>
            <a:p>
              <a:pPr lvl="0" algn="l" defTabSz="844550">
                <a:lnSpc>
                  <a:spcPct val="90000"/>
                </a:lnSpc>
                <a:spcBef>
                  <a:spcPct val="0"/>
                </a:spcBef>
                <a:spcAft>
                  <a:spcPct val="35000"/>
                </a:spcAft>
              </a:pPr>
              <a:endParaRPr lang="es-MX" sz="1900" kern="1200"/>
            </a:p>
          </p:txBody>
        </p:sp>
      </p:grpSp>
      <p:grpSp>
        <p:nvGrpSpPr>
          <p:cNvPr id="109" name="108 Grupo"/>
          <p:cNvGrpSpPr/>
          <p:nvPr/>
        </p:nvGrpSpPr>
        <p:grpSpPr>
          <a:xfrm>
            <a:off x="324404" y="2316300"/>
            <a:ext cx="787791" cy="787791"/>
            <a:chOff x="4412775" y="578"/>
            <a:chExt cx="922954" cy="922954"/>
          </a:xfrm>
        </p:grpSpPr>
        <p:sp>
          <p:nvSpPr>
            <p:cNvPr id="111" name="110 Elipse"/>
            <p:cNvSpPr/>
            <p:nvPr/>
          </p:nvSpPr>
          <p:spPr>
            <a:xfrm>
              <a:off x="4412775" y="578"/>
              <a:ext cx="922954" cy="922954"/>
            </a:xfrm>
            <a:prstGeom prst="ellipse">
              <a:avLst/>
            </a:prstGeom>
            <a:solidFill>
              <a:schemeClr val="accent4">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2" name="Elipse 6"/>
            <p:cNvSpPr/>
            <p:nvPr/>
          </p:nvSpPr>
          <p:spPr>
            <a:xfrm>
              <a:off x="4490030" y="135741"/>
              <a:ext cx="787791" cy="6526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s-MX" sz="2200" kern="1200" dirty="0" smtClean="0"/>
                <a:t>2000</a:t>
              </a:r>
              <a:endParaRPr lang="es-MX" sz="2200" kern="1200" dirty="0"/>
            </a:p>
          </p:txBody>
        </p:sp>
      </p:grpSp>
      <p:sp>
        <p:nvSpPr>
          <p:cNvPr id="113" name="20 Entrada manual"/>
          <p:cNvSpPr/>
          <p:nvPr/>
        </p:nvSpPr>
        <p:spPr>
          <a:xfrm>
            <a:off x="2206686" y="2639351"/>
            <a:ext cx="1895755" cy="58295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137 w 10000"/>
              <a:gd name="connsiteY0" fmla="*/ 4960 h 10000"/>
              <a:gd name="connsiteX1" fmla="*/ 10000 w 10000"/>
              <a:gd name="connsiteY1" fmla="*/ 0 h 10000"/>
              <a:gd name="connsiteX2" fmla="*/ 10000 w 10000"/>
              <a:gd name="connsiteY2" fmla="*/ 10000 h 10000"/>
              <a:gd name="connsiteX3" fmla="*/ 0 w 10000"/>
              <a:gd name="connsiteY3" fmla="*/ 10000 h 10000"/>
              <a:gd name="connsiteX4" fmla="*/ 137 w 10000"/>
              <a:gd name="connsiteY4" fmla="*/ 496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37" y="4960"/>
                </a:moveTo>
                <a:lnTo>
                  <a:pt x="10000" y="0"/>
                </a:lnTo>
                <a:lnTo>
                  <a:pt x="10000" y="10000"/>
                </a:lnTo>
                <a:lnTo>
                  <a:pt x="0" y="10000"/>
                </a:lnTo>
                <a:cubicBezTo>
                  <a:pt x="46" y="8320"/>
                  <a:pt x="91" y="6640"/>
                  <a:pt x="137" y="4960"/>
                </a:cubicBezTo>
                <a:close/>
              </a:path>
            </a:pathLst>
          </a:custGeom>
          <a:solidFill>
            <a:schemeClr val="accent4">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14" name="113 Grupo"/>
          <p:cNvGrpSpPr/>
          <p:nvPr/>
        </p:nvGrpSpPr>
        <p:grpSpPr>
          <a:xfrm>
            <a:off x="657556" y="3434990"/>
            <a:ext cx="2664296" cy="884443"/>
            <a:chOff x="5151138" y="369759"/>
            <a:chExt cx="1384431" cy="923415"/>
          </a:xfrm>
          <a:solidFill>
            <a:schemeClr val="accent5">
              <a:lumMod val="60000"/>
              <a:lumOff val="40000"/>
            </a:schemeClr>
          </a:solidFill>
        </p:grpSpPr>
        <p:sp>
          <p:nvSpPr>
            <p:cNvPr id="116" name="115 Rectángulo"/>
            <p:cNvSpPr/>
            <p:nvPr/>
          </p:nvSpPr>
          <p:spPr>
            <a:xfrm>
              <a:off x="5151138" y="369759"/>
              <a:ext cx="1384431" cy="923415"/>
            </a:xfrm>
            <a:prstGeom prst="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7" name="116 Rectángulo"/>
            <p:cNvSpPr/>
            <p:nvPr/>
          </p:nvSpPr>
          <p:spPr>
            <a:xfrm>
              <a:off x="5372647" y="369759"/>
              <a:ext cx="1162922" cy="92341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35128" rIns="135128" bIns="135128" numCol="1" spcCol="1270" anchor="ctr" anchorCtr="0">
              <a:noAutofit/>
            </a:bodyPr>
            <a:lstStyle/>
            <a:p>
              <a:pPr lvl="0" algn="l" defTabSz="844550">
                <a:lnSpc>
                  <a:spcPct val="90000"/>
                </a:lnSpc>
                <a:spcBef>
                  <a:spcPct val="0"/>
                </a:spcBef>
                <a:spcAft>
                  <a:spcPct val="35000"/>
                </a:spcAft>
              </a:pPr>
              <a:endParaRPr lang="es-MX" sz="1900" kern="1200"/>
            </a:p>
          </p:txBody>
        </p:sp>
      </p:grpSp>
      <p:grpSp>
        <p:nvGrpSpPr>
          <p:cNvPr id="118" name="117 Grupo"/>
          <p:cNvGrpSpPr/>
          <p:nvPr/>
        </p:nvGrpSpPr>
        <p:grpSpPr>
          <a:xfrm>
            <a:off x="320565" y="3374189"/>
            <a:ext cx="787791" cy="787791"/>
            <a:chOff x="4412775" y="578"/>
            <a:chExt cx="922954" cy="922954"/>
          </a:xfrm>
        </p:grpSpPr>
        <p:sp>
          <p:nvSpPr>
            <p:cNvPr id="119" name="118 Elipse"/>
            <p:cNvSpPr/>
            <p:nvPr/>
          </p:nvSpPr>
          <p:spPr>
            <a:xfrm>
              <a:off x="4412775" y="578"/>
              <a:ext cx="922954" cy="922954"/>
            </a:xfrm>
            <a:prstGeom prst="ellipse">
              <a:avLst/>
            </a:prstGeom>
            <a:solidFill>
              <a:schemeClr val="accent5">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0" name="Elipse 6"/>
            <p:cNvSpPr/>
            <p:nvPr/>
          </p:nvSpPr>
          <p:spPr>
            <a:xfrm>
              <a:off x="4490030" y="135741"/>
              <a:ext cx="787791" cy="6526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s-MX" sz="2200" kern="1200" dirty="0" smtClean="0"/>
                <a:t>3000</a:t>
              </a:r>
              <a:endParaRPr lang="es-MX" sz="2200" kern="1200" dirty="0"/>
            </a:p>
          </p:txBody>
        </p:sp>
      </p:grpSp>
      <p:sp>
        <p:nvSpPr>
          <p:cNvPr id="121" name="20 Entrada manual"/>
          <p:cNvSpPr/>
          <p:nvPr/>
        </p:nvSpPr>
        <p:spPr>
          <a:xfrm>
            <a:off x="2202847" y="3697240"/>
            <a:ext cx="1895755" cy="58295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137 w 10000"/>
              <a:gd name="connsiteY0" fmla="*/ 4960 h 10000"/>
              <a:gd name="connsiteX1" fmla="*/ 10000 w 10000"/>
              <a:gd name="connsiteY1" fmla="*/ 0 h 10000"/>
              <a:gd name="connsiteX2" fmla="*/ 10000 w 10000"/>
              <a:gd name="connsiteY2" fmla="*/ 10000 h 10000"/>
              <a:gd name="connsiteX3" fmla="*/ 0 w 10000"/>
              <a:gd name="connsiteY3" fmla="*/ 10000 h 10000"/>
              <a:gd name="connsiteX4" fmla="*/ 137 w 10000"/>
              <a:gd name="connsiteY4" fmla="*/ 496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37" y="4960"/>
                </a:moveTo>
                <a:lnTo>
                  <a:pt x="10000" y="0"/>
                </a:lnTo>
                <a:lnTo>
                  <a:pt x="10000" y="10000"/>
                </a:lnTo>
                <a:lnTo>
                  <a:pt x="0" y="10000"/>
                </a:lnTo>
                <a:cubicBezTo>
                  <a:pt x="46" y="8320"/>
                  <a:pt x="91" y="6640"/>
                  <a:pt x="137" y="4960"/>
                </a:cubicBezTo>
                <a:close/>
              </a:path>
            </a:pathLst>
          </a:custGeom>
          <a:solidFill>
            <a:schemeClr val="tx2">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23" name="122 Grupo"/>
          <p:cNvGrpSpPr/>
          <p:nvPr/>
        </p:nvGrpSpPr>
        <p:grpSpPr>
          <a:xfrm>
            <a:off x="676715" y="4482530"/>
            <a:ext cx="2664296" cy="884443"/>
            <a:chOff x="5151138" y="369759"/>
            <a:chExt cx="1384431" cy="923415"/>
          </a:xfrm>
        </p:grpSpPr>
        <p:sp>
          <p:nvSpPr>
            <p:cNvPr id="124" name="123 Rectángulo"/>
            <p:cNvSpPr/>
            <p:nvPr/>
          </p:nvSpPr>
          <p:spPr>
            <a:xfrm>
              <a:off x="5151138" y="369759"/>
              <a:ext cx="1384431" cy="923415"/>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5" name="124 Rectángulo"/>
            <p:cNvSpPr/>
            <p:nvPr/>
          </p:nvSpPr>
          <p:spPr>
            <a:xfrm>
              <a:off x="5372647" y="369759"/>
              <a:ext cx="1162922" cy="92341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35128" rIns="135128" bIns="135128" numCol="1" spcCol="1270" anchor="ctr" anchorCtr="0">
              <a:noAutofit/>
            </a:bodyPr>
            <a:lstStyle/>
            <a:p>
              <a:pPr lvl="0" algn="l" defTabSz="844550">
                <a:lnSpc>
                  <a:spcPct val="90000"/>
                </a:lnSpc>
                <a:spcBef>
                  <a:spcPct val="0"/>
                </a:spcBef>
                <a:spcAft>
                  <a:spcPct val="35000"/>
                </a:spcAft>
              </a:pPr>
              <a:endParaRPr lang="es-MX" sz="1900" kern="1200"/>
            </a:p>
          </p:txBody>
        </p:sp>
      </p:grpSp>
      <p:grpSp>
        <p:nvGrpSpPr>
          <p:cNvPr id="126" name="125 Grupo"/>
          <p:cNvGrpSpPr/>
          <p:nvPr/>
        </p:nvGrpSpPr>
        <p:grpSpPr>
          <a:xfrm>
            <a:off x="339724" y="4421729"/>
            <a:ext cx="787791" cy="787791"/>
            <a:chOff x="4412775" y="578"/>
            <a:chExt cx="922954" cy="922954"/>
          </a:xfrm>
        </p:grpSpPr>
        <p:sp>
          <p:nvSpPr>
            <p:cNvPr id="127" name="126 Elipse"/>
            <p:cNvSpPr/>
            <p:nvPr/>
          </p:nvSpPr>
          <p:spPr>
            <a:xfrm>
              <a:off x="4412775" y="578"/>
              <a:ext cx="922954" cy="92295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8" name="Elipse 6"/>
            <p:cNvSpPr/>
            <p:nvPr/>
          </p:nvSpPr>
          <p:spPr>
            <a:xfrm>
              <a:off x="4490030" y="135741"/>
              <a:ext cx="787791" cy="6526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s-MX" sz="2200" kern="1200" dirty="0" smtClean="0"/>
                <a:t>4000</a:t>
              </a:r>
              <a:endParaRPr lang="es-MX" sz="2200" kern="1200" dirty="0"/>
            </a:p>
          </p:txBody>
        </p:sp>
      </p:grpSp>
      <p:sp>
        <p:nvSpPr>
          <p:cNvPr id="129" name="20 Entrada manual"/>
          <p:cNvSpPr/>
          <p:nvPr/>
        </p:nvSpPr>
        <p:spPr>
          <a:xfrm>
            <a:off x="2222006" y="4744780"/>
            <a:ext cx="1895755" cy="58295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137 w 10000"/>
              <a:gd name="connsiteY0" fmla="*/ 4960 h 10000"/>
              <a:gd name="connsiteX1" fmla="*/ 10000 w 10000"/>
              <a:gd name="connsiteY1" fmla="*/ 0 h 10000"/>
              <a:gd name="connsiteX2" fmla="*/ 10000 w 10000"/>
              <a:gd name="connsiteY2" fmla="*/ 10000 h 10000"/>
              <a:gd name="connsiteX3" fmla="*/ 0 w 10000"/>
              <a:gd name="connsiteY3" fmla="*/ 10000 h 10000"/>
              <a:gd name="connsiteX4" fmla="*/ 137 w 10000"/>
              <a:gd name="connsiteY4" fmla="*/ 496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37" y="4960"/>
                </a:moveTo>
                <a:lnTo>
                  <a:pt x="10000" y="0"/>
                </a:lnTo>
                <a:lnTo>
                  <a:pt x="10000" y="10000"/>
                </a:lnTo>
                <a:lnTo>
                  <a:pt x="0" y="10000"/>
                </a:lnTo>
                <a:cubicBezTo>
                  <a:pt x="46" y="8320"/>
                  <a:pt x="91" y="6640"/>
                  <a:pt x="137" y="4960"/>
                </a:cubicBezTo>
                <a:close/>
              </a:path>
            </a:pathLst>
          </a:custGeom>
          <a:solidFill>
            <a:schemeClr val="accent1">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30" name="129 Grupo"/>
          <p:cNvGrpSpPr/>
          <p:nvPr/>
        </p:nvGrpSpPr>
        <p:grpSpPr>
          <a:xfrm>
            <a:off x="677770" y="5552155"/>
            <a:ext cx="2664296" cy="884443"/>
            <a:chOff x="5151138" y="369759"/>
            <a:chExt cx="1384431" cy="923415"/>
          </a:xfrm>
          <a:solidFill>
            <a:schemeClr val="accent4">
              <a:lumMod val="40000"/>
              <a:lumOff val="60000"/>
            </a:schemeClr>
          </a:solidFill>
        </p:grpSpPr>
        <p:sp>
          <p:nvSpPr>
            <p:cNvPr id="131" name="130 Rectángulo"/>
            <p:cNvSpPr/>
            <p:nvPr/>
          </p:nvSpPr>
          <p:spPr>
            <a:xfrm>
              <a:off x="5151138" y="369759"/>
              <a:ext cx="1384431" cy="923415"/>
            </a:xfrm>
            <a:prstGeom prst="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32" name="131 Rectángulo"/>
            <p:cNvSpPr/>
            <p:nvPr/>
          </p:nvSpPr>
          <p:spPr>
            <a:xfrm>
              <a:off x="5372647" y="369759"/>
              <a:ext cx="1162922" cy="92341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35128" rIns="135128" bIns="135128" numCol="1" spcCol="1270" anchor="ctr" anchorCtr="0">
              <a:noAutofit/>
            </a:bodyPr>
            <a:lstStyle/>
            <a:p>
              <a:pPr lvl="0" algn="l" defTabSz="844550">
                <a:lnSpc>
                  <a:spcPct val="90000"/>
                </a:lnSpc>
                <a:spcBef>
                  <a:spcPct val="0"/>
                </a:spcBef>
                <a:spcAft>
                  <a:spcPct val="35000"/>
                </a:spcAft>
              </a:pPr>
              <a:endParaRPr lang="es-MX" sz="1900" kern="1200"/>
            </a:p>
          </p:txBody>
        </p:sp>
      </p:grpSp>
      <p:grpSp>
        <p:nvGrpSpPr>
          <p:cNvPr id="133" name="132 Grupo"/>
          <p:cNvGrpSpPr/>
          <p:nvPr/>
        </p:nvGrpSpPr>
        <p:grpSpPr>
          <a:xfrm>
            <a:off x="340779" y="5491354"/>
            <a:ext cx="787791" cy="787791"/>
            <a:chOff x="4412775" y="578"/>
            <a:chExt cx="922954" cy="922954"/>
          </a:xfrm>
        </p:grpSpPr>
        <p:sp>
          <p:nvSpPr>
            <p:cNvPr id="134" name="133 Elipse"/>
            <p:cNvSpPr/>
            <p:nvPr/>
          </p:nvSpPr>
          <p:spPr>
            <a:xfrm>
              <a:off x="4412775" y="578"/>
              <a:ext cx="922954" cy="922954"/>
            </a:xfrm>
            <a:prstGeom prst="ellipse">
              <a:avLst/>
            </a:prstGeom>
            <a:solidFill>
              <a:schemeClr val="accent4">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5" name="Elipse 6"/>
            <p:cNvSpPr/>
            <p:nvPr/>
          </p:nvSpPr>
          <p:spPr>
            <a:xfrm>
              <a:off x="4490030" y="135741"/>
              <a:ext cx="787791" cy="6526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s-MX" sz="2200" kern="1200" dirty="0" smtClean="0"/>
                <a:t>5000</a:t>
              </a:r>
              <a:endParaRPr lang="es-MX" sz="2200" kern="1200" dirty="0"/>
            </a:p>
          </p:txBody>
        </p:sp>
      </p:grpSp>
      <p:sp>
        <p:nvSpPr>
          <p:cNvPr id="136" name="20 Entrada manual"/>
          <p:cNvSpPr/>
          <p:nvPr/>
        </p:nvSpPr>
        <p:spPr>
          <a:xfrm>
            <a:off x="2223061" y="5814405"/>
            <a:ext cx="1895755" cy="58295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137 w 10000"/>
              <a:gd name="connsiteY0" fmla="*/ 4960 h 10000"/>
              <a:gd name="connsiteX1" fmla="*/ 10000 w 10000"/>
              <a:gd name="connsiteY1" fmla="*/ 0 h 10000"/>
              <a:gd name="connsiteX2" fmla="*/ 10000 w 10000"/>
              <a:gd name="connsiteY2" fmla="*/ 10000 h 10000"/>
              <a:gd name="connsiteX3" fmla="*/ 0 w 10000"/>
              <a:gd name="connsiteY3" fmla="*/ 10000 h 10000"/>
              <a:gd name="connsiteX4" fmla="*/ 137 w 10000"/>
              <a:gd name="connsiteY4" fmla="*/ 496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37" y="4960"/>
                </a:moveTo>
                <a:lnTo>
                  <a:pt x="10000" y="0"/>
                </a:lnTo>
                <a:lnTo>
                  <a:pt x="10000" y="10000"/>
                </a:lnTo>
                <a:lnTo>
                  <a:pt x="0" y="10000"/>
                </a:lnTo>
                <a:cubicBezTo>
                  <a:pt x="46" y="8320"/>
                  <a:pt x="91" y="6640"/>
                  <a:pt x="137" y="4960"/>
                </a:cubicBezTo>
                <a:close/>
              </a:path>
            </a:pathLst>
          </a:custGeom>
          <a:solidFill>
            <a:schemeClr val="accent4">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37" name="136 Grupo"/>
          <p:cNvGrpSpPr/>
          <p:nvPr/>
        </p:nvGrpSpPr>
        <p:grpSpPr>
          <a:xfrm>
            <a:off x="5125015" y="1329561"/>
            <a:ext cx="2664296" cy="884443"/>
            <a:chOff x="5151138" y="369759"/>
            <a:chExt cx="1384431" cy="923415"/>
          </a:xfrm>
          <a:solidFill>
            <a:schemeClr val="accent5">
              <a:lumMod val="60000"/>
              <a:lumOff val="40000"/>
            </a:schemeClr>
          </a:solidFill>
        </p:grpSpPr>
        <p:sp>
          <p:nvSpPr>
            <p:cNvPr id="138" name="137 Rectángulo"/>
            <p:cNvSpPr/>
            <p:nvPr/>
          </p:nvSpPr>
          <p:spPr>
            <a:xfrm>
              <a:off x="5151138" y="369759"/>
              <a:ext cx="1384431" cy="923415"/>
            </a:xfrm>
            <a:prstGeom prst="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39" name="138 Rectángulo"/>
            <p:cNvSpPr/>
            <p:nvPr/>
          </p:nvSpPr>
          <p:spPr>
            <a:xfrm>
              <a:off x="5372647" y="369759"/>
              <a:ext cx="1162922" cy="92341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35128" rIns="135128" bIns="135128" numCol="1" spcCol="1270" anchor="ctr" anchorCtr="0">
              <a:noAutofit/>
            </a:bodyPr>
            <a:lstStyle/>
            <a:p>
              <a:pPr lvl="0" algn="l" defTabSz="844550">
                <a:lnSpc>
                  <a:spcPct val="90000"/>
                </a:lnSpc>
                <a:spcBef>
                  <a:spcPct val="0"/>
                </a:spcBef>
                <a:spcAft>
                  <a:spcPct val="35000"/>
                </a:spcAft>
              </a:pPr>
              <a:endParaRPr lang="es-MX" sz="1900" kern="1200"/>
            </a:p>
          </p:txBody>
        </p:sp>
      </p:grpSp>
      <p:grpSp>
        <p:nvGrpSpPr>
          <p:cNvPr id="140" name="139 Grupo"/>
          <p:cNvGrpSpPr/>
          <p:nvPr/>
        </p:nvGrpSpPr>
        <p:grpSpPr>
          <a:xfrm>
            <a:off x="4788024" y="1268760"/>
            <a:ext cx="787791" cy="787791"/>
            <a:chOff x="4412775" y="578"/>
            <a:chExt cx="922954" cy="922954"/>
          </a:xfrm>
        </p:grpSpPr>
        <p:sp>
          <p:nvSpPr>
            <p:cNvPr id="141" name="140 Elipse"/>
            <p:cNvSpPr/>
            <p:nvPr/>
          </p:nvSpPr>
          <p:spPr>
            <a:xfrm>
              <a:off x="4412775" y="578"/>
              <a:ext cx="922954" cy="922954"/>
            </a:xfrm>
            <a:prstGeom prst="ellipse">
              <a:avLst/>
            </a:prstGeom>
            <a:solidFill>
              <a:schemeClr val="accent5">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2" name="Elipse 6"/>
            <p:cNvSpPr/>
            <p:nvPr/>
          </p:nvSpPr>
          <p:spPr>
            <a:xfrm>
              <a:off x="4490030" y="135741"/>
              <a:ext cx="787791" cy="6526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s-MX" sz="2200" kern="1200" dirty="0" smtClean="0"/>
                <a:t>6000</a:t>
              </a:r>
              <a:endParaRPr lang="es-MX" sz="2200" kern="1200" dirty="0"/>
            </a:p>
          </p:txBody>
        </p:sp>
      </p:grpSp>
      <p:sp>
        <p:nvSpPr>
          <p:cNvPr id="143" name="20 Entrada manual"/>
          <p:cNvSpPr/>
          <p:nvPr/>
        </p:nvSpPr>
        <p:spPr>
          <a:xfrm>
            <a:off x="6670306" y="1591811"/>
            <a:ext cx="1895755" cy="58295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137 w 10000"/>
              <a:gd name="connsiteY0" fmla="*/ 4960 h 10000"/>
              <a:gd name="connsiteX1" fmla="*/ 10000 w 10000"/>
              <a:gd name="connsiteY1" fmla="*/ 0 h 10000"/>
              <a:gd name="connsiteX2" fmla="*/ 10000 w 10000"/>
              <a:gd name="connsiteY2" fmla="*/ 10000 h 10000"/>
              <a:gd name="connsiteX3" fmla="*/ 0 w 10000"/>
              <a:gd name="connsiteY3" fmla="*/ 10000 h 10000"/>
              <a:gd name="connsiteX4" fmla="*/ 137 w 10000"/>
              <a:gd name="connsiteY4" fmla="*/ 496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37" y="4960"/>
                </a:moveTo>
                <a:lnTo>
                  <a:pt x="10000" y="0"/>
                </a:lnTo>
                <a:lnTo>
                  <a:pt x="10000" y="10000"/>
                </a:lnTo>
                <a:lnTo>
                  <a:pt x="0" y="10000"/>
                </a:lnTo>
                <a:cubicBezTo>
                  <a:pt x="46" y="8320"/>
                  <a:pt x="91" y="6640"/>
                  <a:pt x="137" y="4960"/>
                </a:cubicBezTo>
                <a:close/>
              </a:path>
            </a:pathLst>
          </a:custGeom>
          <a:solidFill>
            <a:schemeClr val="accent5">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44" name="143 Grupo"/>
          <p:cNvGrpSpPr/>
          <p:nvPr/>
        </p:nvGrpSpPr>
        <p:grpSpPr>
          <a:xfrm>
            <a:off x="5125015" y="2377101"/>
            <a:ext cx="2664296" cy="884443"/>
            <a:chOff x="5151138" y="369759"/>
            <a:chExt cx="1384431" cy="923415"/>
          </a:xfrm>
        </p:grpSpPr>
        <p:sp>
          <p:nvSpPr>
            <p:cNvPr id="145" name="144 Rectángulo"/>
            <p:cNvSpPr/>
            <p:nvPr/>
          </p:nvSpPr>
          <p:spPr>
            <a:xfrm>
              <a:off x="5151138" y="369759"/>
              <a:ext cx="1384431" cy="923415"/>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46" name="145 Rectángulo"/>
            <p:cNvSpPr/>
            <p:nvPr/>
          </p:nvSpPr>
          <p:spPr>
            <a:xfrm>
              <a:off x="5372647" y="369759"/>
              <a:ext cx="1162922" cy="92341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35128" rIns="135128" bIns="135128" numCol="1" spcCol="1270" anchor="ctr" anchorCtr="0">
              <a:noAutofit/>
            </a:bodyPr>
            <a:lstStyle/>
            <a:p>
              <a:pPr lvl="0" algn="l" defTabSz="844550">
                <a:lnSpc>
                  <a:spcPct val="90000"/>
                </a:lnSpc>
                <a:spcBef>
                  <a:spcPct val="0"/>
                </a:spcBef>
                <a:spcAft>
                  <a:spcPct val="35000"/>
                </a:spcAft>
              </a:pPr>
              <a:endParaRPr lang="es-MX" sz="1900" kern="1200"/>
            </a:p>
          </p:txBody>
        </p:sp>
      </p:grpSp>
      <p:grpSp>
        <p:nvGrpSpPr>
          <p:cNvPr id="147" name="146 Grupo"/>
          <p:cNvGrpSpPr/>
          <p:nvPr/>
        </p:nvGrpSpPr>
        <p:grpSpPr>
          <a:xfrm>
            <a:off x="4788024" y="2316300"/>
            <a:ext cx="787791" cy="787791"/>
            <a:chOff x="4412775" y="578"/>
            <a:chExt cx="922954" cy="922954"/>
          </a:xfrm>
        </p:grpSpPr>
        <p:sp>
          <p:nvSpPr>
            <p:cNvPr id="149" name="148 Elipse"/>
            <p:cNvSpPr/>
            <p:nvPr/>
          </p:nvSpPr>
          <p:spPr>
            <a:xfrm>
              <a:off x="4412775" y="578"/>
              <a:ext cx="922954" cy="92295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0" name="Elipse 6"/>
            <p:cNvSpPr/>
            <p:nvPr/>
          </p:nvSpPr>
          <p:spPr>
            <a:xfrm>
              <a:off x="4490030" y="135741"/>
              <a:ext cx="787791" cy="6526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s-MX" sz="2200" kern="1200" dirty="0" smtClean="0"/>
                <a:t>7000</a:t>
              </a:r>
              <a:endParaRPr lang="es-MX" sz="2200" kern="1200" dirty="0"/>
            </a:p>
          </p:txBody>
        </p:sp>
      </p:grpSp>
      <p:sp>
        <p:nvSpPr>
          <p:cNvPr id="151" name="20 Entrada manual"/>
          <p:cNvSpPr/>
          <p:nvPr/>
        </p:nvSpPr>
        <p:spPr>
          <a:xfrm>
            <a:off x="6670306" y="2639351"/>
            <a:ext cx="1895755" cy="58295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137 w 10000"/>
              <a:gd name="connsiteY0" fmla="*/ 4960 h 10000"/>
              <a:gd name="connsiteX1" fmla="*/ 10000 w 10000"/>
              <a:gd name="connsiteY1" fmla="*/ 0 h 10000"/>
              <a:gd name="connsiteX2" fmla="*/ 10000 w 10000"/>
              <a:gd name="connsiteY2" fmla="*/ 10000 h 10000"/>
              <a:gd name="connsiteX3" fmla="*/ 0 w 10000"/>
              <a:gd name="connsiteY3" fmla="*/ 10000 h 10000"/>
              <a:gd name="connsiteX4" fmla="*/ 137 w 10000"/>
              <a:gd name="connsiteY4" fmla="*/ 496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37" y="4960"/>
                </a:moveTo>
                <a:lnTo>
                  <a:pt x="10000" y="0"/>
                </a:lnTo>
                <a:lnTo>
                  <a:pt x="10000" y="10000"/>
                </a:lnTo>
                <a:lnTo>
                  <a:pt x="0" y="10000"/>
                </a:lnTo>
                <a:cubicBezTo>
                  <a:pt x="46" y="8320"/>
                  <a:pt x="91" y="6640"/>
                  <a:pt x="137" y="4960"/>
                </a:cubicBezTo>
                <a:close/>
              </a:path>
            </a:pathLst>
          </a:custGeom>
          <a:solidFill>
            <a:schemeClr val="accent1">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52" name="151 Grupo"/>
          <p:cNvGrpSpPr/>
          <p:nvPr/>
        </p:nvGrpSpPr>
        <p:grpSpPr>
          <a:xfrm>
            <a:off x="5125015" y="3446726"/>
            <a:ext cx="2664296" cy="884443"/>
            <a:chOff x="5151138" y="369759"/>
            <a:chExt cx="1384431" cy="923415"/>
          </a:xfrm>
          <a:solidFill>
            <a:schemeClr val="accent4">
              <a:lumMod val="40000"/>
              <a:lumOff val="60000"/>
            </a:schemeClr>
          </a:solidFill>
        </p:grpSpPr>
        <p:sp>
          <p:nvSpPr>
            <p:cNvPr id="153" name="152 Rectángulo"/>
            <p:cNvSpPr/>
            <p:nvPr/>
          </p:nvSpPr>
          <p:spPr>
            <a:xfrm>
              <a:off x="5151138" y="369759"/>
              <a:ext cx="1384431" cy="923415"/>
            </a:xfrm>
            <a:prstGeom prst="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54" name="153 Rectángulo"/>
            <p:cNvSpPr/>
            <p:nvPr/>
          </p:nvSpPr>
          <p:spPr>
            <a:xfrm>
              <a:off x="5372647" y="369759"/>
              <a:ext cx="1162922" cy="92341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35128" rIns="135128" bIns="135128" numCol="1" spcCol="1270" anchor="ctr" anchorCtr="0">
              <a:noAutofit/>
            </a:bodyPr>
            <a:lstStyle/>
            <a:p>
              <a:pPr lvl="0" algn="l" defTabSz="844550">
                <a:lnSpc>
                  <a:spcPct val="90000"/>
                </a:lnSpc>
                <a:spcBef>
                  <a:spcPct val="0"/>
                </a:spcBef>
                <a:spcAft>
                  <a:spcPct val="35000"/>
                </a:spcAft>
              </a:pPr>
              <a:endParaRPr lang="es-MX" sz="1900" kern="1200"/>
            </a:p>
          </p:txBody>
        </p:sp>
      </p:grpSp>
      <p:grpSp>
        <p:nvGrpSpPr>
          <p:cNvPr id="155" name="154 Grupo"/>
          <p:cNvGrpSpPr/>
          <p:nvPr/>
        </p:nvGrpSpPr>
        <p:grpSpPr>
          <a:xfrm>
            <a:off x="4788024" y="3385925"/>
            <a:ext cx="787791" cy="787791"/>
            <a:chOff x="4412775" y="578"/>
            <a:chExt cx="922954" cy="922954"/>
          </a:xfrm>
        </p:grpSpPr>
        <p:sp>
          <p:nvSpPr>
            <p:cNvPr id="156" name="155 Elipse"/>
            <p:cNvSpPr/>
            <p:nvPr/>
          </p:nvSpPr>
          <p:spPr>
            <a:xfrm>
              <a:off x="4412775" y="578"/>
              <a:ext cx="922954" cy="922954"/>
            </a:xfrm>
            <a:prstGeom prst="ellipse">
              <a:avLst/>
            </a:prstGeom>
            <a:solidFill>
              <a:schemeClr val="accent4">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7" name="Elipse 6"/>
            <p:cNvSpPr/>
            <p:nvPr/>
          </p:nvSpPr>
          <p:spPr>
            <a:xfrm>
              <a:off x="4490030" y="135741"/>
              <a:ext cx="787791" cy="6526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s-MX" sz="2200" kern="1200" dirty="0" smtClean="0"/>
                <a:t>8000</a:t>
              </a:r>
              <a:endParaRPr lang="es-MX" sz="2200" kern="1200" dirty="0"/>
            </a:p>
          </p:txBody>
        </p:sp>
      </p:grpSp>
      <p:sp>
        <p:nvSpPr>
          <p:cNvPr id="158" name="20 Entrada manual"/>
          <p:cNvSpPr/>
          <p:nvPr/>
        </p:nvSpPr>
        <p:spPr>
          <a:xfrm>
            <a:off x="6670306" y="3708976"/>
            <a:ext cx="1895755" cy="58295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137 w 10000"/>
              <a:gd name="connsiteY0" fmla="*/ 4960 h 10000"/>
              <a:gd name="connsiteX1" fmla="*/ 10000 w 10000"/>
              <a:gd name="connsiteY1" fmla="*/ 0 h 10000"/>
              <a:gd name="connsiteX2" fmla="*/ 10000 w 10000"/>
              <a:gd name="connsiteY2" fmla="*/ 10000 h 10000"/>
              <a:gd name="connsiteX3" fmla="*/ 0 w 10000"/>
              <a:gd name="connsiteY3" fmla="*/ 10000 h 10000"/>
              <a:gd name="connsiteX4" fmla="*/ 137 w 10000"/>
              <a:gd name="connsiteY4" fmla="*/ 496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37" y="4960"/>
                </a:moveTo>
                <a:lnTo>
                  <a:pt x="10000" y="0"/>
                </a:lnTo>
                <a:lnTo>
                  <a:pt x="10000" y="10000"/>
                </a:lnTo>
                <a:lnTo>
                  <a:pt x="0" y="10000"/>
                </a:lnTo>
                <a:cubicBezTo>
                  <a:pt x="46" y="8320"/>
                  <a:pt x="91" y="6640"/>
                  <a:pt x="137" y="4960"/>
                </a:cubicBezTo>
                <a:close/>
              </a:path>
            </a:pathLst>
          </a:custGeom>
          <a:solidFill>
            <a:schemeClr val="accent4">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59" name="158 Grupo"/>
          <p:cNvGrpSpPr/>
          <p:nvPr/>
        </p:nvGrpSpPr>
        <p:grpSpPr>
          <a:xfrm>
            <a:off x="5125015" y="4482530"/>
            <a:ext cx="2664296" cy="884443"/>
            <a:chOff x="5151138" y="369759"/>
            <a:chExt cx="1384431" cy="923415"/>
          </a:xfrm>
        </p:grpSpPr>
        <p:sp>
          <p:nvSpPr>
            <p:cNvPr id="205" name="204 Rectángulo"/>
            <p:cNvSpPr/>
            <p:nvPr/>
          </p:nvSpPr>
          <p:spPr>
            <a:xfrm>
              <a:off x="5151138" y="369759"/>
              <a:ext cx="1384431" cy="923415"/>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06" name="205 Rectángulo"/>
            <p:cNvSpPr/>
            <p:nvPr/>
          </p:nvSpPr>
          <p:spPr>
            <a:xfrm>
              <a:off x="5372647" y="369759"/>
              <a:ext cx="1162922" cy="92341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35128" rIns="135128" bIns="135128" numCol="1" spcCol="1270" anchor="ctr" anchorCtr="0">
              <a:noAutofit/>
            </a:bodyPr>
            <a:lstStyle/>
            <a:p>
              <a:pPr lvl="0" algn="l" defTabSz="844550">
                <a:lnSpc>
                  <a:spcPct val="90000"/>
                </a:lnSpc>
                <a:spcBef>
                  <a:spcPct val="0"/>
                </a:spcBef>
                <a:spcAft>
                  <a:spcPct val="35000"/>
                </a:spcAft>
              </a:pPr>
              <a:endParaRPr lang="es-MX" sz="1900" kern="1200"/>
            </a:p>
          </p:txBody>
        </p:sp>
      </p:grpSp>
      <p:grpSp>
        <p:nvGrpSpPr>
          <p:cNvPr id="207" name="206 Grupo"/>
          <p:cNvGrpSpPr/>
          <p:nvPr/>
        </p:nvGrpSpPr>
        <p:grpSpPr>
          <a:xfrm>
            <a:off x="4788024" y="4421729"/>
            <a:ext cx="787791" cy="787791"/>
            <a:chOff x="4412775" y="578"/>
            <a:chExt cx="922954" cy="922954"/>
          </a:xfrm>
        </p:grpSpPr>
        <p:sp>
          <p:nvSpPr>
            <p:cNvPr id="208" name="207 Elipse"/>
            <p:cNvSpPr/>
            <p:nvPr/>
          </p:nvSpPr>
          <p:spPr>
            <a:xfrm>
              <a:off x="4412775" y="578"/>
              <a:ext cx="922954" cy="92295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9" name="Elipse 6"/>
            <p:cNvSpPr/>
            <p:nvPr/>
          </p:nvSpPr>
          <p:spPr>
            <a:xfrm>
              <a:off x="4490030" y="135741"/>
              <a:ext cx="787791" cy="6526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s-MX" sz="2200" kern="1200" dirty="0" smtClean="0"/>
                <a:t>9000</a:t>
              </a:r>
              <a:endParaRPr lang="es-MX" sz="2200" kern="1200" dirty="0"/>
            </a:p>
          </p:txBody>
        </p:sp>
      </p:grpSp>
      <p:sp>
        <p:nvSpPr>
          <p:cNvPr id="210" name="20 Entrada manual"/>
          <p:cNvSpPr/>
          <p:nvPr/>
        </p:nvSpPr>
        <p:spPr>
          <a:xfrm>
            <a:off x="6670306" y="4744780"/>
            <a:ext cx="1895755" cy="58295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137 w 10000"/>
              <a:gd name="connsiteY0" fmla="*/ 4960 h 10000"/>
              <a:gd name="connsiteX1" fmla="*/ 10000 w 10000"/>
              <a:gd name="connsiteY1" fmla="*/ 0 h 10000"/>
              <a:gd name="connsiteX2" fmla="*/ 10000 w 10000"/>
              <a:gd name="connsiteY2" fmla="*/ 10000 h 10000"/>
              <a:gd name="connsiteX3" fmla="*/ 0 w 10000"/>
              <a:gd name="connsiteY3" fmla="*/ 10000 h 10000"/>
              <a:gd name="connsiteX4" fmla="*/ 137 w 10000"/>
              <a:gd name="connsiteY4" fmla="*/ 496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37" y="4960"/>
                </a:moveTo>
                <a:lnTo>
                  <a:pt x="10000" y="0"/>
                </a:lnTo>
                <a:lnTo>
                  <a:pt x="10000" y="10000"/>
                </a:lnTo>
                <a:lnTo>
                  <a:pt x="0" y="10000"/>
                </a:lnTo>
                <a:cubicBezTo>
                  <a:pt x="46" y="8320"/>
                  <a:pt x="91" y="6640"/>
                  <a:pt x="137" y="4960"/>
                </a:cubicBezTo>
                <a:close/>
              </a:path>
            </a:pathLst>
          </a:custGeom>
          <a:solidFill>
            <a:schemeClr val="accent1">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3" name="Rectángulo 1"/>
          <p:cNvSpPr/>
          <p:nvPr/>
        </p:nvSpPr>
        <p:spPr>
          <a:xfrm>
            <a:off x="5585004" y="4529233"/>
            <a:ext cx="2204307" cy="338554"/>
          </a:xfrm>
          <a:prstGeom prst="rect">
            <a:avLst/>
          </a:prstGeom>
          <a:noFill/>
        </p:spPr>
        <p:txBody>
          <a:bodyPr wrap="square">
            <a:spAutoFit/>
          </a:bodyPr>
          <a:lstStyle/>
          <a:p>
            <a:pPr lvl="0"/>
            <a:r>
              <a:rPr lang="es-MX" sz="1600" b="1" dirty="0" smtClean="0">
                <a:solidFill>
                  <a:schemeClr val="tx1">
                    <a:lumMod val="75000"/>
                    <a:lumOff val="25000"/>
                  </a:schemeClr>
                </a:solidFill>
                <a:latin typeface="Interstate-Light" pitchFamily="2" charset="0"/>
                <a:ea typeface="Segoe UI Emoji" panose="020B0502040204020203" pitchFamily="34" charset="0"/>
              </a:rPr>
              <a:t>Deuda Pública</a:t>
            </a:r>
            <a:endParaRPr lang="es-MX" sz="1600" b="1" dirty="0">
              <a:solidFill>
                <a:schemeClr val="tx1">
                  <a:lumMod val="75000"/>
                  <a:lumOff val="25000"/>
                </a:schemeClr>
              </a:solidFill>
              <a:latin typeface="Interstate-Light" pitchFamily="2" charset="0"/>
              <a:ea typeface="Segoe UI Emoji" panose="020B0502040204020203" pitchFamily="34" charset="0"/>
            </a:endParaRPr>
          </a:p>
        </p:txBody>
      </p:sp>
      <p:sp>
        <p:nvSpPr>
          <p:cNvPr id="122" name="Rectángulo 1"/>
          <p:cNvSpPr/>
          <p:nvPr/>
        </p:nvSpPr>
        <p:spPr>
          <a:xfrm>
            <a:off x="1071178" y="1356407"/>
            <a:ext cx="1353378" cy="584775"/>
          </a:xfrm>
          <a:prstGeom prst="rect">
            <a:avLst/>
          </a:prstGeom>
          <a:noFill/>
        </p:spPr>
        <p:txBody>
          <a:bodyPr wrap="square">
            <a:spAutoFit/>
          </a:bodyPr>
          <a:lstStyle/>
          <a:p>
            <a:pPr lvl="0"/>
            <a:r>
              <a:rPr lang="es-MX" sz="1600" b="1" dirty="0" smtClean="0">
                <a:solidFill>
                  <a:schemeClr val="tx1">
                    <a:lumMod val="75000"/>
                    <a:lumOff val="25000"/>
                  </a:schemeClr>
                </a:solidFill>
                <a:latin typeface="Interstate-Light" pitchFamily="2" charset="0"/>
                <a:ea typeface="Segoe UI Emoji" panose="020B0502040204020203" pitchFamily="34" charset="0"/>
              </a:rPr>
              <a:t>Servicios Personales</a:t>
            </a:r>
            <a:endParaRPr lang="es-MX" sz="1600" b="1" dirty="0">
              <a:solidFill>
                <a:schemeClr val="tx1">
                  <a:lumMod val="75000"/>
                  <a:lumOff val="25000"/>
                </a:schemeClr>
              </a:solidFill>
              <a:latin typeface="Interstate-Light" pitchFamily="2" charset="0"/>
              <a:ea typeface="Segoe UI Emoji" panose="020B0502040204020203" pitchFamily="34" charset="0"/>
            </a:endParaRPr>
          </a:p>
        </p:txBody>
      </p:sp>
      <p:sp>
        <p:nvSpPr>
          <p:cNvPr id="115" name="Rectángulo 1"/>
          <p:cNvSpPr/>
          <p:nvPr/>
        </p:nvSpPr>
        <p:spPr>
          <a:xfrm>
            <a:off x="1079143" y="2364685"/>
            <a:ext cx="2007503" cy="584775"/>
          </a:xfrm>
          <a:prstGeom prst="rect">
            <a:avLst/>
          </a:prstGeom>
          <a:noFill/>
        </p:spPr>
        <p:txBody>
          <a:bodyPr wrap="square" anchor="b">
            <a:spAutoFit/>
          </a:bodyPr>
          <a:lstStyle/>
          <a:p>
            <a:pPr lvl="0"/>
            <a:r>
              <a:rPr lang="es-MX" sz="1600" b="1" dirty="0" smtClean="0">
                <a:solidFill>
                  <a:schemeClr val="tx1">
                    <a:lumMod val="75000"/>
                    <a:lumOff val="25000"/>
                  </a:schemeClr>
                </a:solidFill>
                <a:latin typeface="Interstate-Light" pitchFamily="2" charset="0"/>
                <a:ea typeface="Segoe UI Emoji" panose="020B0502040204020203" pitchFamily="34" charset="0"/>
              </a:rPr>
              <a:t>Materiales y Suministros</a:t>
            </a:r>
            <a:endParaRPr lang="es-MX" sz="1600" b="1" dirty="0">
              <a:solidFill>
                <a:schemeClr val="tx1">
                  <a:lumMod val="75000"/>
                  <a:lumOff val="25000"/>
                </a:schemeClr>
              </a:solidFill>
              <a:latin typeface="Interstate-Light" pitchFamily="2" charset="0"/>
              <a:ea typeface="Segoe UI Emoji" panose="020B0502040204020203" pitchFamily="34" charset="0"/>
            </a:endParaRPr>
          </a:p>
        </p:txBody>
      </p:sp>
      <p:sp>
        <p:nvSpPr>
          <p:cNvPr id="90" name="Rectángulo 1"/>
          <p:cNvSpPr/>
          <p:nvPr/>
        </p:nvSpPr>
        <p:spPr>
          <a:xfrm>
            <a:off x="1128570" y="5552155"/>
            <a:ext cx="1838354" cy="738664"/>
          </a:xfrm>
          <a:prstGeom prst="rect">
            <a:avLst/>
          </a:prstGeom>
          <a:noFill/>
        </p:spPr>
        <p:txBody>
          <a:bodyPr wrap="square" anchor="ctr">
            <a:spAutoFit/>
          </a:bodyPr>
          <a:lstStyle/>
          <a:p>
            <a:pPr lvl="0"/>
            <a:r>
              <a:rPr lang="es-MX" sz="1400" b="1" dirty="0" smtClean="0">
                <a:solidFill>
                  <a:schemeClr val="tx1">
                    <a:lumMod val="75000"/>
                    <a:lumOff val="25000"/>
                  </a:schemeClr>
                </a:solidFill>
                <a:latin typeface="Interstate-Light" pitchFamily="2" charset="0"/>
                <a:ea typeface="Segoe UI Emoji" panose="020B0502040204020203" pitchFamily="34" charset="0"/>
              </a:rPr>
              <a:t>Bienes, Muebles, Inmuebles e Intangibles</a:t>
            </a:r>
            <a:endParaRPr lang="es-MX" sz="1400" b="1" dirty="0">
              <a:solidFill>
                <a:schemeClr val="tx1">
                  <a:lumMod val="75000"/>
                  <a:lumOff val="25000"/>
                </a:schemeClr>
              </a:solidFill>
              <a:latin typeface="Interstate-Light" pitchFamily="2" charset="0"/>
              <a:ea typeface="Segoe UI Emoji" panose="020B0502040204020203" pitchFamily="34" charset="0"/>
            </a:endParaRPr>
          </a:p>
        </p:txBody>
      </p:sp>
      <p:sp>
        <p:nvSpPr>
          <p:cNvPr id="100" name="Rectángulo 1"/>
          <p:cNvSpPr/>
          <p:nvPr/>
        </p:nvSpPr>
        <p:spPr>
          <a:xfrm>
            <a:off x="5580112" y="3464238"/>
            <a:ext cx="1850626" cy="569387"/>
          </a:xfrm>
          <a:prstGeom prst="rect">
            <a:avLst/>
          </a:prstGeom>
          <a:noFill/>
        </p:spPr>
        <p:txBody>
          <a:bodyPr wrap="square">
            <a:spAutoFit/>
          </a:bodyPr>
          <a:lstStyle/>
          <a:p>
            <a:pPr lvl="0"/>
            <a:r>
              <a:rPr lang="es-MX" sz="1550" b="1" dirty="0" smtClean="0">
                <a:solidFill>
                  <a:schemeClr val="tx1">
                    <a:lumMod val="75000"/>
                    <a:lumOff val="25000"/>
                  </a:schemeClr>
                </a:solidFill>
                <a:latin typeface="Interstate-Light" pitchFamily="2" charset="0"/>
                <a:ea typeface="Segoe UI Emoji" panose="020B0502040204020203" pitchFamily="34" charset="0"/>
              </a:rPr>
              <a:t>Participaciones y Aportaciones</a:t>
            </a:r>
          </a:p>
        </p:txBody>
      </p:sp>
      <p:sp>
        <p:nvSpPr>
          <p:cNvPr id="110" name="Rectángulo 1"/>
          <p:cNvSpPr/>
          <p:nvPr/>
        </p:nvSpPr>
        <p:spPr>
          <a:xfrm>
            <a:off x="5545309" y="2348880"/>
            <a:ext cx="1885429" cy="738664"/>
          </a:xfrm>
          <a:prstGeom prst="rect">
            <a:avLst/>
          </a:prstGeom>
          <a:noFill/>
        </p:spPr>
        <p:txBody>
          <a:bodyPr wrap="square">
            <a:spAutoFit/>
          </a:bodyPr>
          <a:lstStyle/>
          <a:p>
            <a:pPr lvl="0"/>
            <a:r>
              <a:rPr lang="es-MX" sz="1400" b="1" dirty="0" smtClean="0">
                <a:solidFill>
                  <a:schemeClr val="tx1">
                    <a:lumMod val="75000"/>
                    <a:lumOff val="25000"/>
                  </a:schemeClr>
                </a:solidFill>
                <a:latin typeface="Interstate-Light" pitchFamily="2" charset="0"/>
                <a:ea typeface="Segoe UI Emoji" panose="020B0502040204020203" pitchFamily="34" charset="0"/>
              </a:rPr>
              <a:t>Inversiones Financieras y Otras Provisiones</a:t>
            </a:r>
            <a:endParaRPr lang="es-MX" sz="1600" b="1" dirty="0">
              <a:solidFill>
                <a:schemeClr val="tx1">
                  <a:lumMod val="75000"/>
                  <a:lumOff val="25000"/>
                </a:schemeClr>
              </a:solidFill>
              <a:latin typeface="Interstate-Light" pitchFamily="2" charset="0"/>
              <a:ea typeface="Segoe UI Emoji" panose="020B0502040204020203" pitchFamily="34" charset="0"/>
            </a:endParaRPr>
          </a:p>
        </p:txBody>
      </p:sp>
      <p:sp>
        <p:nvSpPr>
          <p:cNvPr id="88" name="Rectángulo 1"/>
          <p:cNvSpPr/>
          <p:nvPr/>
        </p:nvSpPr>
        <p:spPr>
          <a:xfrm>
            <a:off x="1082884" y="4522142"/>
            <a:ext cx="2009519" cy="646331"/>
          </a:xfrm>
          <a:prstGeom prst="rect">
            <a:avLst/>
          </a:prstGeom>
          <a:noFill/>
        </p:spPr>
        <p:txBody>
          <a:bodyPr wrap="square">
            <a:spAutoFit/>
          </a:bodyPr>
          <a:lstStyle/>
          <a:p>
            <a:pPr lvl="0"/>
            <a:r>
              <a:rPr lang="es-MX" sz="1200" b="1" dirty="0" smtClean="0">
                <a:solidFill>
                  <a:schemeClr val="tx1">
                    <a:lumMod val="75000"/>
                    <a:lumOff val="25000"/>
                  </a:schemeClr>
                </a:solidFill>
                <a:latin typeface="Interstate-Light" pitchFamily="2" charset="0"/>
                <a:ea typeface="Segoe UI Emoji" panose="020B0502040204020203" pitchFamily="34" charset="0"/>
              </a:rPr>
              <a:t>Transferencias, Asignaciones, Subsidios y Otras Ayudas</a:t>
            </a:r>
            <a:endParaRPr lang="es-MX" sz="1400" b="1" dirty="0">
              <a:solidFill>
                <a:schemeClr val="tx1">
                  <a:lumMod val="75000"/>
                  <a:lumOff val="25000"/>
                </a:schemeClr>
              </a:solidFill>
              <a:latin typeface="Interstate-Light" pitchFamily="2" charset="0"/>
              <a:ea typeface="Segoe UI Emoji" panose="020B0502040204020203" pitchFamily="34" charset="0"/>
            </a:endParaRPr>
          </a:p>
        </p:txBody>
      </p:sp>
      <p:sp>
        <p:nvSpPr>
          <p:cNvPr id="92" name="Rectángulo 1"/>
          <p:cNvSpPr/>
          <p:nvPr/>
        </p:nvSpPr>
        <p:spPr>
          <a:xfrm>
            <a:off x="5585004" y="1339869"/>
            <a:ext cx="1684994" cy="584775"/>
          </a:xfrm>
          <a:prstGeom prst="rect">
            <a:avLst/>
          </a:prstGeom>
          <a:noFill/>
        </p:spPr>
        <p:txBody>
          <a:bodyPr wrap="square">
            <a:spAutoFit/>
          </a:bodyPr>
          <a:lstStyle/>
          <a:p>
            <a:pPr lvl="0"/>
            <a:r>
              <a:rPr lang="es-MX" sz="1600" b="1" dirty="0" smtClean="0">
                <a:solidFill>
                  <a:schemeClr val="tx1">
                    <a:lumMod val="75000"/>
                    <a:lumOff val="25000"/>
                  </a:schemeClr>
                </a:solidFill>
                <a:latin typeface="Interstate-Light" pitchFamily="2" charset="0"/>
                <a:ea typeface="Segoe UI Emoji" panose="020B0502040204020203" pitchFamily="34" charset="0"/>
              </a:rPr>
              <a:t>Inversión Pública</a:t>
            </a:r>
          </a:p>
        </p:txBody>
      </p:sp>
      <p:sp>
        <p:nvSpPr>
          <p:cNvPr id="211" name="Rectángulo 1"/>
          <p:cNvSpPr/>
          <p:nvPr/>
        </p:nvSpPr>
        <p:spPr>
          <a:xfrm>
            <a:off x="1117601" y="3457760"/>
            <a:ext cx="1353378" cy="584775"/>
          </a:xfrm>
          <a:prstGeom prst="rect">
            <a:avLst/>
          </a:prstGeom>
          <a:noFill/>
        </p:spPr>
        <p:txBody>
          <a:bodyPr wrap="square">
            <a:spAutoFit/>
          </a:bodyPr>
          <a:lstStyle/>
          <a:p>
            <a:pPr lvl="0"/>
            <a:r>
              <a:rPr lang="es-MX" sz="1600" b="1" dirty="0" smtClean="0">
                <a:solidFill>
                  <a:schemeClr val="tx1">
                    <a:lumMod val="75000"/>
                    <a:lumOff val="25000"/>
                  </a:schemeClr>
                </a:solidFill>
                <a:latin typeface="Interstate-Light" pitchFamily="2" charset="0"/>
                <a:ea typeface="Segoe UI Emoji" panose="020B0502040204020203" pitchFamily="34" charset="0"/>
              </a:rPr>
              <a:t>Servicios Generales</a:t>
            </a:r>
            <a:endParaRPr lang="es-MX" sz="1600" b="1" dirty="0">
              <a:solidFill>
                <a:schemeClr val="tx1">
                  <a:lumMod val="75000"/>
                  <a:lumOff val="25000"/>
                </a:schemeClr>
              </a:solidFill>
              <a:latin typeface="Interstate-Light" pitchFamily="2" charset="0"/>
              <a:ea typeface="Segoe UI Emoji" panose="020B0502040204020203" pitchFamily="34" charset="0"/>
            </a:endParaRPr>
          </a:p>
        </p:txBody>
      </p:sp>
      <p:sp>
        <p:nvSpPr>
          <p:cNvPr id="212" name="211 Redondear rectángulo de esquina del mismo lado"/>
          <p:cNvSpPr/>
          <p:nvPr/>
        </p:nvSpPr>
        <p:spPr>
          <a:xfrm rot="16200000">
            <a:off x="5804220" y="4422902"/>
            <a:ext cx="546095" cy="3154214"/>
          </a:xfrm>
          <a:prstGeom prst="round2SameRect">
            <a:avLst>
              <a:gd name="adj1" fmla="val 16670"/>
              <a:gd name="adj2" fmla="val 0"/>
            </a:avLst>
          </a:prstGeom>
          <a:solidFill>
            <a:schemeClr val="bg2">
              <a:lumMod val="50000"/>
              <a:alpha val="45000"/>
            </a:schemeClr>
          </a:solidFill>
          <a:ln>
            <a:no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4" name="Redondear rectángulo de esquina del mismo lado 4"/>
          <p:cNvSpPr/>
          <p:nvPr/>
        </p:nvSpPr>
        <p:spPr>
          <a:xfrm>
            <a:off x="4522213" y="5748618"/>
            <a:ext cx="1220767" cy="444903"/>
          </a:xfrm>
          <a:prstGeom prst="rect">
            <a:avLst/>
          </a:prstGeom>
          <a:noFill/>
          <a:ln w="19050">
            <a:noFill/>
          </a:ln>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s-MX" sz="2000" b="1" u="sng" dirty="0" smtClean="0">
                <a:solidFill>
                  <a:schemeClr val="bg2">
                    <a:lumMod val="10000"/>
                  </a:schemeClr>
                </a:solidFill>
              </a:rPr>
              <a:t>Gran Total</a:t>
            </a:r>
            <a:endParaRPr lang="es-MX" sz="2000" b="1" u="sng" kern="1200" dirty="0">
              <a:solidFill>
                <a:schemeClr val="bg2">
                  <a:lumMod val="10000"/>
                </a:schemeClr>
              </a:solidFill>
            </a:endParaRPr>
          </a:p>
        </p:txBody>
      </p:sp>
      <p:sp>
        <p:nvSpPr>
          <p:cNvPr id="215" name="20 Entrada manual"/>
          <p:cNvSpPr/>
          <p:nvPr/>
        </p:nvSpPr>
        <p:spPr>
          <a:xfrm>
            <a:off x="5758619" y="5521754"/>
            <a:ext cx="2156364" cy="72699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137 w 10000"/>
              <a:gd name="connsiteY0" fmla="*/ 4960 h 10000"/>
              <a:gd name="connsiteX1" fmla="*/ 10000 w 10000"/>
              <a:gd name="connsiteY1" fmla="*/ 0 h 10000"/>
              <a:gd name="connsiteX2" fmla="*/ 10000 w 10000"/>
              <a:gd name="connsiteY2" fmla="*/ 10000 h 10000"/>
              <a:gd name="connsiteX3" fmla="*/ 0 w 10000"/>
              <a:gd name="connsiteY3" fmla="*/ 10000 h 10000"/>
              <a:gd name="connsiteX4" fmla="*/ 137 w 10000"/>
              <a:gd name="connsiteY4" fmla="*/ 496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37" y="4960"/>
                </a:moveTo>
                <a:lnTo>
                  <a:pt x="10000" y="0"/>
                </a:lnTo>
                <a:lnTo>
                  <a:pt x="10000" y="10000"/>
                </a:lnTo>
                <a:lnTo>
                  <a:pt x="0" y="10000"/>
                </a:lnTo>
                <a:cubicBezTo>
                  <a:pt x="46" y="8320"/>
                  <a:pt x="91" y="6640"/>
                  <a:pt x="137" y="4960"/>
                </a:cubicBezTo>
                <a:close/>
              </a:path>
            </a:pathLst>
          </a:custGeom>
          <a:solidFill>
            <a:schemeClr val="bg2">
              <a:lumMod val="9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CuadroTexto"/>
          <p:cNvSpPr txBox="1"/>
          <p:nvPr/>
        </p:nvSpPr>
        <p:spPr>
          <a:xfrm>
            <a:off x="2039679" y="1840790"/>
            <a:ext cx="2100273" cy="384721"/>
          </a:xfrm>
          <a:prstGeom prst="rect">
            <a:avLst/>
          </a:prstGeom>
          <a:noFill/>
        </p:spPr>
        <p:txBody>
          <a:bodyPr wrap="square" rtlCol="0">
            <a:spAutoFit/>
          </a:bodyPr>
          <a:lstStyle/>
          <a:p>
            <a:pPr algn="r"/>
            <a:r>
              <a:rPr lang="es-MX" sz="1900" b="1" dirty="0" smtClean="0"/>
              <a:t>17,277,177,537.44</a:t>
            </a:r>
            <a:endParaRPr lang="es-MX" sz="1900" b="1" dirty="0"/>
          </a:p>
        </p:txBody>
      </p:sp>
      <p:sp>
        <p:nvSpPr>
          <p:cNvPr id="94" name="93 CuadroTexto"/>
          <p:cNvSpPr txBox="1"/>
          <p:nvPr/>
        </p:nvSpPr>
        <p:spPr>
          <a:xfrm>
            <a:off x="2039679" y="2900263"/>
            <a:ext cx="2100273" cy="384721"/>
          </a:xfrm>
          <a:prstGeom prst="rect">
            <a:avLst/>
          </a:prstGeom>
          <a:noFill/>
        </p:spPr>
        <p:txBody>
          <a:bodyPr wrap="square" rtlCol="0">
            <a:spAutoFit/>
          </a:bodyPr>
          <a:lstStyle/>
          <a:p>
            <a:pPr algn="r"/>
            <a:r>
              <a:rPr lang="es-MX" sz="1900" b="1" dirty="0" smtClean="0"/>
              <a:t>877,095,676.88</a:t>
            </a:r>
            <a:endParaRPr lang="es-MX" sz="1900" b="1" dirty="0"/>
          </a:p>
        </p:txBody>
      </p:sp>
      <p:sp>
        <p:nvSpPr>
          <p:cNvPr id="148" name="147 CuadroTexto"/>
          <p:cNvSpPr txBox="1"/>
          <p:nvPr/>
        </p:nvSpPr>
        <p:spPr>
          <a:xfrm>
            <a:off x="2051720" y="3946448"/>
            <a:ext cx="2100273" cy="384721"/>
          </a:xfrm>
          <a:prstGeom prst="rect">
            <a:avLst/>
          </a:prstGeom>
          <a:noFill/>
        </p:spPr>
        <p:txBody>
          <a:bodyPr wrap="square" rtlCol="0">
            <a:spAutoFit/>
          </a:bodyPr>
          <a:lstStyle/>
          <a:p>
            <a:pPr algn="r"/>
            <a:r>
              <a:rPr lang="es-MX" sz="1900" b="1" dirty="0" smtClean="0"/>
              <a:t>1,554,354,924.65</a:t>
            </a:r>
            <a:endParaRPr lang="es-MX" sz="1900" b="1" dirty="0"/>
          </a:p>
        </p:txBody>
      </p:sp>
      <p:sp>
        <p:nvSpPr>
          <p:cNvPr id="160" name="159 CuadroTexto"/>
          <p:cNvSpPr txBox="1"/>
          <p:nvPr/>
        </p:nvSpPr>
        <p:spPr>
          <a:xfrm>
            <a:off x="2077598" y="5017159"/>
            <a:ext cx="2100273" cy="384721"/>
          </a:xfrm>
          <a:prstGeom prst="rect">
            <a:avLst/>
          </a:prstGeom>
          <a:noFill/>
        </p:spPr>
        <p:txBody>
          <a:bodyPr wrap="square" rtlCol="0">
            <a:spAutoFit/>
          </a:bodyPr>
          <a:lstStyle/>
          <a:p>
            <a:pPr algn="r"/>
            <a:r>
              <a:rPr lang="es-MX" sz="1900" b="1" dirty="0" smtClean="0"/>
              <a:t>15,331,352,755.14</a:t>
            </a:r>
            <a:endParaRPr lang="es-MX" sz="1900" b="1" dirty="0"/>
          </a:p>
        </p:txBody>
      </p:sp>
      <p:sp>
        <p:nvSpPr>
          <p:cNvPr id="161" name="160 CuadroTexto"/>
          <p:cNvSpPr txBox="1"/>
          <p:nvPr/>
        </p:nvSpPr>
        <p:spPr>
          <a:xfrm>
            <a:off x="2077598" y="6068615"/>
            <a:ext cx="2100273" cy="384721"/>
          </a:xfrm>
          <a:prstGeom prst="rect">
            <a:avLst/>
          </a:prstGeom>
          <a:noFill/>
        </p:spPr>
        <p:txBody>
          <a:bodyPr wrap="square" rtlCol="0">
            <a:spAutoFit/>
          </a:bodyPr>
          <a:lstStyle/>
          <a:p>
            <a:pPr algn="r"/>
            <a:r>
              <a:rPr lang="es-MX" sz="1900" b="1" dirty="0" smtClean="0"/>
              <a:t>448,510,773.60</a:t>
            </a:r>
            <a:endParaRPr lang="es-MX" sz="1900" b="1" dirty="0"/>
          </a:p>
        </p:txBody>
      </p:sp>
      <p:sp>
        <p:nvSpPr>
          <p:cNvPr id="162" name="161 CuadroTexto"/>
          <p:cNvSpPr txBox="1"/>
          <p:nvPr/>
        </p:nvSpPr>
        <p:spPr>
          <a:xfrm>
            <a:off x="6504175" y="1844824"/>
            <a:ext cx="2100273" cy="384721"/>
          </a:xfrm>
          <a:prstGeom prst="rect">
            <a:avLst/>
          </a:prstGeom>
          <a:noFill/>
        </p:spPr>
        <p:txBody>
          <a:bodyPr wrap="square" rtlCol="0">
            <a:spAutoFit/>
          </a:bodyPr>
          <a:lstStyle/>
          <a:p>
            <a:pPr algn="r"/>
            <a:r>
              <a:rPr lang="es-MX" sz="1900" b="1" dirty="0" smtClean="0"/>
              <a:t>2,051,201,899.00</a:t>
            </a:r>
            <a:endParaRPr lang="es-MX" sz="1900" b="1" dirty="0"/>
          </a:p>
        </p:txBody>
      </p:sp>
      <p:sp>
        <p:nvSpPr>
          <p:cNvPr id="163" name="162 CuadroTexto"/>
          <p:cNvSpPr txBox="1"/>
          <p:nvPr/>
        </p:nvSpPr>
        <p:spPr>
          <a:xfrm>
            <a:off x="6516216" y="2900263"/>
            <a:ext cx="2100273" cy="384721"/>
          </a:xfrm>
          <a:prstGeom prst="rect">
            <a:avLst/>
          </a:prstGeom>
          <a:noFill/>
        </p:spPr>
        <p:txBody>
          <a:bodyPr wrap="square" rtlCol="0">
            <a:spAutoFit/>
          </a:bodyPr>
          <a:lstStyle/>
          <a:p>
            <a:pPr algn="r"/>
            <a:r>
              <a:rPr lang="es-MX" sz="1900" b="1" dirty="0" smtClean="0"/>
              <a:t>156,914,242.14</a:t>
            </a:r>
            <a:endParaRPr lang="es-MX" sz="1900" b="1" dirty="0"/>
          </a:p>
        </p:txBody>
      </p:sp>
      <p:sp>
        <p:nvSpPr>
          <p:cNvPr id="164" name="163 CuadroTexto"/>
          <p:cNvSpPr txBox="1"/>
          <p:nvPr/>
        </p:nvSpPr>
        <p:spPr>
          <a:xfrm>
            <a:off x="6504175" y="3980383"/>
            <a:ext cx="2100273" cy="384721"/>
          </a:xfrm>
          <a:prstGeom prst="rect">
            <a:avLst/>
          </a:prstGeom>
          <a:noFill/>
        </p:spPr>
        <p:txBody>
          <a:bodyPr wrap="square" rtlCol="0">
            <a:spAutoFit/>
          </a:bodyPr>
          <a:lstStyle/>
          <a:p>
            <a:pPr algn="r"/>
            <a:r>
              <a:rPr lang="es-MX" sz="1900" b="1" dirty="0" smtClean="0"/>
              <a:t>7,944,545,689.69</a:t>
            </a:r>
            <a:endParaRPr lang="es-MX" sz="1900" b="1" dirty="0"/>
          </a:p>
        </p:txBody>
      </p:sp>
      <p:sp>
        <p:nvSpPr>
          <p:cNvPr id="165" name="164 CuadroTexto"/>
          <p:cNvSpPr txBox="1"/>
          <p:nvPr/>
        </p:nvSpPr>
        <p:spPr>
          <a:xfrm>
            <a:off x="6504175" y="4988495"/>
            <a:ext cx="2100273" cy="384721"/>
          </a:xfrm>
          <a:prstGeom prst="rect">
            <a:avLst/>
          </a:prstGeom>
          <a:noFill/>
        </p:spPr>
        <p:txBody>
          <a:bodyPr wrap="square" rtlCol="0">
            <a:spAutoFit/>
          </a:bodyPr>
          <a:lstStyle/>
          <a:p>
            <a:pPr algn="r"/>
            <a:r>
              <a:rPr lang="es-MX" sz="1900" b="1" dirty="0" smtClean="0"/>
              <a:t>4,104,981,430.39</a:t>
            </a:r>
            <a:endParaRPr lang="es-MX" sz="1900" b="1" dirty="0"/>
          </a:p>
        </p:txBody>
      </p:sp>
      <p:grpSp>
        <p:nvGrpSpPr>
          <p:cNvPr id="3" name="2 Grupo"/>
          <p:cNvGrpSpPr/>
          <p:nvPr/>
        </p:nvGrpSpPr>
        <p:grpSpPr>
          <a:xfrm>
            <a:off x="5364088" y="5805264"/>
            <a:ext cx="2532321" cy="400110"/>
            <a:chOff x="5364088" y="5805264"/>
            <a:chExt cx="2532321" cy="400110"/>
          </a:xfrm>
        </p:grpSpPr>
        <p:sp>
          <p:nvSpPr>
            <p:cNvPr id="167" name="166 CuadroTexto"/>
            <p:cNvSpPr txBox="1"/>
            <p:nvPr/>
          </p:nvSpPr>
          <p:spPr>
            <a:xfrm>
              <a:off x="5364088" y="5805264"/>
              <a:ext cx="2532321" cy="400110"/>
            </a:xfrm>
            <a:prstGeom prst="rect">
              <a:avLst/>
            </a:prstGeom>
            <a:noFill/>
          </p:spPr>
          <p:txBody>
            <a:bodyPr wrap="square" rtlCol="0">
              <a:spAutoFit/>
            </a:bodyPr>
            <a:lstStyle/>
            <a:p>
              <a:pPr algn="r"/>
              <a:r>
                <a:rPr lang="es-MX" sz="2000" b="1" dirty="0" smtClean="0">
                  <a:solidFill>
                    <a:schemeClr val="bg2">
                      <a:lumMod val="75000"/>
                    </a:schemeClr>
                  </a:solidFill>
                </a:rPr>
                <a:t>49,746,134,928.93</a:t>
              </a:r>
              <a:endParaRPr lang="es-MX" sz="2000" b="1" dirty="0">
                <a:solidFill>
                  <a:schemeClr val="bg2">
                    <a:lumMod val="75000"/>
                  </a:schemeClr>
                </a:solidFill>
              </a:endParaRPr>
            </a:p>
          </p:txBody>
        </p:sp>
        <p:sp>
          <p:nvSpPr>
            <p:cNvPr id="166" name="165 CuadroTexto"/>
            <p:cNvSpPr txBox="1"/>
            <p:nvPr/>
          </p:nvSpPr>
          <p:spPr>
            <a:xfrm>
              <a:off x="5554389" y="5805264"/>
              <a:ext cx="2329979" cy="400110"/>
            </a:xfrm>
            <a:prstGeom prst="rect">
              <a:avLst/>
            </a:prstGeom>
            <a:noFill/>
          </p:spPr>
          <p:txBody>
            <a:bodyPr wrap="square" rtlCol="0">
              <a:spAutoFit/>
            </a:bodyPr>
            <a:lstStyle/>
            <a:p>
              <a:pPr algn="r"/>
              <a:r>
                <a:rPr lang="es-MX" sz="2000" b="1" dirty="0" smtClean="0"/>
                <a:t>49,746,134,928.93</a:t>
              </a:r>
              <a:endParaRPr lang="es-MX" sz="2000" b="1" dirty="0"/>
            </a:p>
          </p:txBody>
        </p:sp>
      </p:grpSp>
    </p:spTree>
    <p:extLst>
      <p:ext uri="{BB962C8B-B14F-4D97-AF65-F5344CB8AC3E}">
        <p14:creationId xmlns:p14="http://schemas.microsoft.com/office/powerpoint/2010/main" val="36849884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85 Rectángulo"/>
          <p:cNvSpPr/>
          <p:nvPr/>
        </p:nvSpPr>
        <p:spPr>
          <a:xfrm>
            <a:off x="2894964" y="4135903"/>
            <a:ext cx="1955543" cy="648000"/>
          </a:xfrm>
          <a:prstGeom prst="rect">
            <a:avLst/>
          </a:prstGeom>
          <a:solidFill>
            <a:srgbClr val="000000">
              <a:alpha val="21961"/>
            </a:srgbClr>
          </a:solidFill>
          <a:ln>
            <a:solidFill>
              <a:schemeClr val="bg1">
                <a:alpha val="3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5" name="84 Rectángulo"/>
          <p:cNvSpPr/>
          <p:nvPr/>
        </p:nvSpPr>
        <p:spPr>
          <a:xfrm>
            <a:off x="4581869" y="2843483"/>
            <a:ext cx="1955543" cy="648000"/>
          </a:xfrm>
          <a:prstGeom prst="rect">
            <a:avLst/>
          </a:prstGeom>
          <a:solidFill>
            <a:srgbClr val="000000">
              <a:alpha val="21961"/>
            </a:srgbClr>
          </a:solidFill>
          <a:ln>
            <a:solidFill>
              <a:schemeClr val="bg1">
                <a:alpha val="3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4" name="83 Rectángulo"/>
          <p:cNvSpPr/>
          <p:nvPr/>
        </p:nvSpPr>
        <p:spPr>
          <a:xfrm>
            <a:off x="4604466" y="1558597"/>
            <a:ext cx="1955543" cy="648000"/>
          </a:xfrm>
          <a:prstGeom prst="rect">
            <a:avLst/>
          </a:prstGeom>
          <a:solidFill>
            <a:srgbClr val="000000">
              <a:alpha val="21961"/>
            </a:srgbClr>
          </a:solidFill>
          <a:ln>
            <a:solidFill>
              <a:schemeClr val="bg1">
                <a:alpha val="3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82 Rectángulo"/>
          <p:cNvSpPr/>
          <p:nvPr/>
        </p:nvSpPr>
        <p:spPr>
          <a:xfrm>
            <a:off x="433098" y="1491617"/>
            <a:ext cx="1955543" cy="648000"/>
          </a:xfrm>
          <a:prstGeom prst="rect">
            <a:avLst/>
          </a:prstGeom>
          <a:solidFill>
            <a:srgbClr val="000000">
              <a:alpha val="21961"/>
            </a:srgbClr>
          </a:solidFill>
          <a:ln>
            <a:solidFill>
              <a:schemeClr val="bg1">
                <a:alpha val="3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81 Rectángulo"/>
          <p:cNvSpPr/>
          <p:nvPr/>
        </p:nvSpPr>
        <p:spPr>
          <a:xfrm>
            <a:off x="441049" y="2843483"/>
            <a:ext cx="1955543" cy="648000"/>
          </a:xfrm>
          <a:prstGeom prst="rect">
            <a:avLst/>
          </a:prstGeom>
          <a:solidFill>
            <a:srgbClr val="000000">
              <a:alpha val="21961"/>
            </a:srgbClr>
          </a:solidFill>
          <a:ln>
            <a:solidFill>
              <a:schemeClr val="bg1">
                <a:alpha val="3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756"/>
          <a:stretch/>
        </p:blipFill>
        <p:spPr bwMode="auto">
          <a:xfrm>
            <a:off x="489418" y="4487684"/>
            <a:ext cx="1962187" cy="143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171558" y="906814"/>
            <a:ext cx="5946756" cy="430887"/>
          </a:xfrm>
          <a:prstGeom prst="rect">
            <a:avLst/>
          </a:prstGeom>
          <a:noFill/>
        </p:spPr>
        <p:txBody>
          <a:bodyPr wrap="none" rtlCol="0">
            <a:spAutoFit/>
          </a:bodyPr>
          <a:lstStyle/>
          <a:p>
            <a:r>
              <a:rPr lang="es-MX" sz="2200" dirty="0" smtClean="0">
                <a:latin typeface="Interstate-Light" pitchFamily="2" charset="0"/>
              </a:rPr>
              <a:t>Para proveer bienes y servicios a la población</a:t>
            </a:r>
            <a:endParaRPr lang="es-MX" sz="2200" dirty="0">
              <a:latin typeface="Interstate-Light" pitchFamily="2" charset="0"/>
            </a:endParaRPr>
          </a:p>
        </p:txBody>
      </p:sp>
      <p:grpSp>
        <p:nvGrpSpPr>
          <p:cNvPr id="32" name="31 Grupo"/>
          <p:cNvGrpSpPr/>
          <p:nvPr/>
        </p:nvGrpSpPr>
        <p:grpSpPr>
          <a:xfrm rot="16200000">
            <a:off x="2744602" y="856536"/>
            <a:ext cx="1080000" cy="2448000"/>
            <a:chOff x="2294044" y="714044"/>
            <a:chExt cx="1507458" cy="3110992"/>
          </a:xfrm>
        </p:grpSpPr>
        <p:sp>
          <p:nvSpPr>
            <p:cNvPr id="36" name="35 Llamada rectangular"/>
            <p:cNvSpPr/>
            <p:nvPr/>
          </p:nvSpPr>
          <p:spPr>
            <a:xfrm>
              <a:off x="2294044" y="714044"/>
              <a:ext cx="1507457" cy="3110992"/>
            </a:xfrm>
            <a:prstGeom prst="wedgeRectCallout">
              <a:avLst>
                <a:gd name="adj1" fmla="val 62500"/>
                <a:gd name="adj2" fmla="val 20830"/>
              </a:avLst>
            </a:prstGeom>
          </p:spPr>
          <p:style>
            <a:lnRef idx="2">
              <a:schemeClr val="lt1">
                <a:hueOff val="0"/>
                <a:satOff val="0"/>
                <a:lumOff val="0"/>
                <a:alphaOff val="0"/>
              </a:schemeClr>
            </a:lnRef>
            <a:fillRef idx="1">
              <a:schemeClr val="accent2">
                <a:tint val="50000"/>
                <a:hueOff val="2528515"/>
                <a:satOff val="-3470"/>
                <a:lumOff val="5588"/>
                <a:alphaOff val="0"/>
              </a:schemeClr>
            </a:fillRef>
            <a:effectRef idx="0">
              <a:schemeClr val="accent2">
                <a:tint val="50000"/>
                <a:hueOff val="2528515"/>
                <a:satOff val="-3470"/>
                <a:lumOff val="5588"/>
                <a:alphaOff val="0"/>
              </a:schemeClr>
            </a:effectRef>
            <a:fontRef idx="minor">
              <a:schemeClr val="lt1">
                <a:hueOff val="0"/>
                <a:satOff val="0"/>
                <a:lumOff val="0"/>
                <a:alphaOff val="0"/>
              </a:schemeClr>
            </a:fontRef>
          </p:style>
        </p:sp>
        <p:sp>
          <p:nvSpPr>
            <p:cNvPr id="52" name="Llamada rectangular 4"/>
            <p:cNvSpPr/>
            <p:nvPr/>
          </p:nvSpPr>
          <p:spPr>
            <a:xfrm>
              <a:off x="2485360" y="714044"/>
              <a:ext cx="1316142" cy="3110992"/>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98425" tIns="98425" rIns="98425" bIns="98425" numCol="1" spcCol="1270" anchor="t" anchorCtr="0">
              <a:noAutofit/>
            </a:bodyPr>
            <a:lstStyle/>
            <a:p>
              <a:pPr lvl="0" algn="r" defTabSz="1377950">
                <a:lnSpc>
                  <a:spcPct val="90000"/>
                </a:lnSpc>
                <a:spcBef>
                  <a:spcPct val="0"/>
                </a:spcBef>
                <a:spcAft>
                  <a:spcPct val="35000"/>
                </a:spcAft>
              </a:pPr>
              <a:endParaRPr lang="es-MX" sz="3100" kern="1200"/>
            </a:p>
          </p:txBody>
        </p:sp>
      </p:grpSp>
      <p:grpSp>
        <p:nvGrpSpPr>
          <p:cNvPr id="33" name="32 Grupo"/>
          <p:cNvGrpSpPr/>
          <p:nvPr/>
        </p:nvGrpSpPr>
        <p:grpSpPr>
          <a:xfrm>
            <a:off x="490166" y="1540535"/>
            <a:ext cx="1908000" cy="514615"/>
            <a:chOff x="2294044" y="115823"/>
            <a:chExt cx="1507457" cy="598220"/>
          </a:xfrm>
        </p:grpSpPr>
        <p:sp>
          <p:nvSpPr>
            <p:cNvPr id="34" name="33 Rectángulo"/>
            <p:cNvSpPr/>
            <p:nvPr/>
          </p:nvSpPr>
          <p:spPr>
            <a:xfrm>
              <a:off x="2294044" y="115823"/>
              <a:ext cx="1507457" cy="598220"/>
            </a:xfrm>
            <a:prstGeom prst="rect">
              <a:avLst/>
            </a:prstGeom>
          </p:spPr>
          <p:style>
            <a:lnRef idx="2">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35" name="34 Rectángulo"/>
            <p:cNvSpPr/>
            <p:nvPr/>
          </p:nvSpPr>
          <p:spPr>
            <a:xfrm>
              <a:off x="2294044" y="115823"/>
              <a:ext cx="1507457" cy="5982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2075" tIns="92075" rIns="92075" bIns="92075" numCol="1" spcCol="1270" anchor="ctr" anchorCtr="0">
              <a:noAutofit/>
            </a:bodyPr>
            <a:lstStyle/>
            <a:p>
              <a:pPr lvl="0" algn="ctr" defTabSz="1289050">
                <a:lnSpc>
                  <a:spcPct val="90000"/>
                </a:lnSpc>
                <a:spcBef>
                  <a:spcPct val="0"/>
                </a:spcBef>
                <a:spcAft>
                  <a:spcPct val="35000"/>
                </a:spcAft>
              </a:pPr>
              <a:endParaRPr lang="es-MX" sz="2900" kern="1200"/>
            </a:p>
          </p:txBody>
        </p:sp>
      </p:grpSp>
      <p:grpSp>
        <p:nvGrpSpPr>
          <p:cNvPr id="53" name="52 Grupo"/>
          <p:cNvGrpSpPr/>
          <p:nvPr/>
        </p:nvGrpSpPr>
        <p:grpSpPr>
          <a:xfrm rot="16200000">
            <a:off x="2744602" y="2241064"/>
            <a:ext cx="1080000" cy="2448000"/>
            <a:chOff x="3801955" y="714044"/>
            <a:chExt cx="1507457" cy="3349955"/>
          </a:xfrm>
        </p:grpSpPr>
        <p:sp>
          <p:nvSpPr>
            <p:cNvPr id="69" name="68 Llamada rectangular"/>
            <p:cNvSpPr/>
            <p:nvPr/>
          </p:nvSpPr>
          <p:spPr>
            <a:xfrm>
              <a:off x="3801955" y="714044"/>
              <a:ext cx="1507457" cy="3349955"/>
            </a:xfrm>
            <a:prstGeom prst="wedgeRectCallout">
              <a:avLst>
                <a:gd name="adj1" fmla="val 0"/>
                <a:gd name="adj2" fmla="val 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0" name="Llamada rectangular 4"/>
            <p:cNvSpPr/>
            <p:nvPr/>
          </p:nvSpPr>
          <p:spPr>
            <a:xfrm>
              <a:off x="3993270" y="714044"/>
              <a:ext cx="1316142" cy="3349955"/>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98425" tIns="98425" rIns="98425" bIns="98425" numCol="1" spcCol="1270" anchor="t" anchorCtr="0">
              <a:noAutofit/>
            </a:bodyPr>
            <a:lstStyle/>
            <a:p>
              <a:pPr lvl="0" algn="r" defTabSz="1377950">
                <a:lnSpc>
                  <a:spcPct val="90000"/>
                </a:lnSpc>
                <a:spcBef>
                  <a:spcPct val="0"/>
                </a:spcBef>
                <a:spcAft>
                  <a:spcPct val="35000"/>
                </a:spcAft>
              </a:pPr>
              <a:endParaRPr lang="es-MX" sz="3100" kern="1200"/>
            </a:p>
          </p:txBody>
        </p:sp>
      </p:grpSp>
      <p:sp>
        <p:nvSpPr>
          <p:cNvPr id="65" name="64 Llamada rectangular"/>
          <p:cNvSpPr/>
          <p:nvPr/>
        </p:nvSpPr>
        <p:spPr>
          <a:xfrm rot="16200000">
            <a:off x="6870752" y="928544"/>
            <a:ext cx="1080000" cy="2448000"/>
          </a:xfrm>
          <a:prstGeom prst="wedgeRectCallout">
            <a:avLst>
              <a:gd name="adj1" fmla="val 62500"/>
              <a:gd name="adj2" fmla="val 20830"/>
            </a:avLst>
          </a:prstGeom>
        </p:spPr>
        <p:style>
          <a:lnRef idx="2">
            <a:schemeClr val="lt1">
              <a:hueOff val="0"/>
              <a:satOff val="0"/>
              <a:lumOff val="0"/>
              <a:alphaOff val="0"/>
            </a:schemeClr>
          </a:lnRef>
          <a:fillRef idx="1">
            <a:schemeClr val="accent1">
              <a:tint val="50000"/>
              <a:hueOff val="-6544757"/>
              <a:satOff val="-351"/>
              <a:lumOff val="5682"/>
              <a:alphaOff val="0"/>
            </a:schemeClr>
          </a:fillRef>
          <a:effectRef idx="0">
            <a:schemeClr val="accent1">
              <a:tint val="50000"/>
              <a:hueOff val="-6544757"/>
              <a:satOff val="-351"/>
              <a:lumOff val="5682"/>
              <a:alphaOff val="0"/>
            </a:schemeClr>
          </a:effectRef>
          <a:fontRef idx="minor">
            <a:schemeClr val="lt1">
              <a:hueOff val="0"/>
              <a:satOff val="0"/>
              <a:lumOff val="0"/>
              <a:alphaOff val="0"/>
            </a:schemeClr>
          </a:fontRef>
        </p:style>
      </p:sp>
      <p:grpSp>
        <p:nvGrpSpPr>
          <p:cNvPr id="56" name="55 Grupo"/>
          <p:cNvGrpSpPr/>
          <p:nvPr/>
        </p:nvGrpSpPr>
        <p:grpSpPr>
          <a:xfrm>
            <a:off x="4635736" y="1612543"/>
            <a:ext cx="1908000" cy="514615"/>
            <a:chOff x="2294044" y="115823"/>
            <a:chExt cx="1507457" cy="598220"/>
          </a:xfrm>
        </p:grpSpPr>
        <p:sp>
          <p:nvSpPr>
            <p:cNvPr id="63" name="62 Rectángulo"/>
            <p:cNvSpPr/>
            <p:nvPr/>
          </p:nvSpPr>
          <p:spPr>
            <a:xfrm>
              <a:off x="2294044" y="115823"/>
              <a:ext cx="1507457" cy="598220"/>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64" name="63 Rectángulo"/>
            <p:cNvSpPr/>
            <p:nvPr/>
          </p:nvSpPr>
          <p:spPr>
            <a:xfrm>
              <a:off x="2294044" y="115823"/>
              <a:ext cx="1507457" cy="5982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2075" tIns="92075" rIns="92075" bIns="92075" numCol="1" spcCol="1270" anchor="ctr" anchorCtr="0">
              <a:noAutofit/>
            </a:bodyPr>
            <a:lstStyle/>
            <a:p>
              <a:pPr lvl="0" algn="ctr" defTabSz="1289050">
                <a:lnSpc>
                  <a:spcPct val="90000"/>
                </a:lnSpc>
                <a:spcBef>
                  <a:spcPct val="0"/>
                </a:spcBef>
                <a:spcAft>
                  <a:spcPct val="35000"/>
                </a:spcAft>
              </a:pPr>
              <a:endParaRPr lang="es-MX" sz="2900" kern="1200"/>
            </a:p>
          </p:txBody>
        </p:sp>
      </p:grpSp>
      <p:grpSp>
        <p:nvGrpSpPr>
          <p:cNvPr id="57" name="56 Grupo"/>
          <p:cNvGrpSpPr/>
          <p:nvPr/>
        </p:nvGrpSpPr>
        <p:grpSpPr>
          <a:xfrm rot="16200000">
            <a:off x="5077734" y="3599869"/>
            <a:ext cx="1325725" cy="2476486"/>
            <a:chOff x="786587" y="714044"/>
            <a:chExt cx="1507457" cy="2871622"/>
          </a:xfrm>
        </p:grpSpPr>
        <p:sp>
          <p:nvSpPr>
            <p:cNvPr id="61" name="60 Llamada rectangular"/>
            <p:cNvSpPr/>
            <p:nvPr/>
          </p:nvSpPr>
          <p:spPr>
            <a:xfrm>
              <a:off x="786587" y="714044"/>
              <a:ext cx="1507457" cy="2871622"/>
            </a:xfrm>
            <a:prstGeom prst="wedgeRectCallout">
              <a:avLst>
                <a:gd name="adj1" fmla="val 48131"/>
                <a:gd name="adj2" fmla="val 20830"/>
              </a:avLst>
            </a:prstGeom>
          </p:spPr>
          <p:style>
            <a:lnRef idx="2">
              <a:schemeClr val="lt1">
                <a:hueOff val="0"/>
                <a:satOff val="0"/>
                <a:lumOff val="0"/>
                <a:alphaOff val="0"/>
              </a:schemeClr>
            </a:lnRef>
            <a:fillRef idx="1">
              <a:schemeClr val="accent1">
                <a:tint val="50000"/>
                <a:hueOff val="-13089513"/>
                <a:satOff val="-703"/>
                <a:lumOff val="11364"/>
                <a:alphaOff val="0"/>
              </a:schemeClr>
            </a:fillRef>
            <a:effectRef idx="0">
              <a:schemeClr val="accent1">
                <a:tint val="50000"/>
                <a:hueOff val="-13089513"/>
                <a:satOff val="-703"/>
                <a:lumOff val="11364"/>
                <a:alphaOff val="0"/>
              </a:schemeClr>
            </a:effectRef>
            <a:fontRef idx="minor">
              <a:schemeClr val="lt1">
                <a:hueOff val="0"/>
                <a:satOff val="0"/>
                <a:lumOff val="0"/>
                <a:alphaOff val="0"/>
              </a:schemeClr>
            </a:fontRef>
          </p:style>
        </p:sp>
        <p:sp>
          <p:nvSpPr>
            <p:cNvPr id="62" name="Llamada rectangular 12"/>
            <p:cNvSpPr/>
            <p:nvPr/>
          </p:nvSpPr>
          <p:spPr>
            <a:xfrm>
              <a:off x="977902" y="714044"/>
              <a:ext cx="1316142" cy="2871622"/>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98425" tIns="98425" rIns="98425" bIns="98425" numCol="1" spcCol="1270" anchor="t" anchorCtr="0">
              <a:noAutofit/>
            </a:bodyPr>
            <a:lstStyle/>
            <a:p>
              <a:pPr lvl="0" algn="r" defTabSz="1377950">
                <a:lnSpc>
                  <a:spcPct val="90000"/>
                </a:lnSpc>
                <a:spcBef>
                  <a:spcPct val="0"/>
                </a:spcBef>
                <a:spcAft>
                  <a:spcPct val="35000"/>
                </a:spcAft>
              </a:pPr>
              <a:endParaRPr lang="es-MX" sz="3100" kern="1200"/>
            </a:p>
          </p:txBody>
        </p:sp>
      </p:grpSp>
      <p:grpSp>
        <p:nvGrpSpPr>
          <p:cNvPr id="58" name="57 Grupo"/>
          <p:cNvGrpSpPr/>
          <p:nvPr/>
        </p:nvGrpSpPr>
        <p:grpSpPr>
          <a:xfrm>
            <a:off x="490168" y="2903596"/>
            <a:ext cx="1908000" cy="514615"/>
            <a:chOff x="786587" y="235305"/>
            <a:chExt cx="1507457" cy="576064"/>
          </a:xfrm>
        </p:grpSpPr>
        <p:sp>
          <p:nvSpPr>
            <p:cNvPr id="59" name="58 Rectángulo"/>
            <p:cNvSpPr/>
            <p:nvPr/>
          </p:nvSpPr>
          <p:spPr>
            <a:xfrm>
              <a:off x="786587" y="235305"/>
              <a:ext cx="1507457" cy="576064"/>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60" name="59 Rectángulo"/>
            <p:cNvSpPr/>
            <p:nvPr/>
          </p:nvSpPr>
          <p:spPr>
            <a:xfrm>
              <a:off x="786587" y="235305"/>
              <a:ext cx="1507457" cy="4787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3025" tIns="73025" rIns="73025" bIns="73025" numCol="1" spcCol="1270" anchor="ctr" anchorCtr="0">
              <a:noAutofit/>
            </a:bodyPr>
            <a:lstStyle/>
            <a:p>
              <a:pPr lvl="0" algn="ctr" defTabSz="1022350">
                <a:lnSpc>
                  <a:spcPct val="90000"/>
                </a:lnSpc>
                <a:spcBef>
                  <a:spcPct val="0"/>
                </a:spcBef>
                <a:spcAft>
                  <a:spcPct val="35000"/>
                </a:spcAft>
              </a:pPr>
              <a:endParaRPr lang="es-MX" sz="2300" kern="1200"/>
            </a:p>
          </p:txBody>
        </p:sp>
      </p:grpSp>
      <p:grpSp>
        <p:nvGrpSpPr>
          <p:cNvPr id="71" name="70 Grupo"/>
          <p:cNvGrpSpPr/>
          <p:nvPr/>
        </p:nvGrpSpPr>
        <p:grpSpPr>
          <a:xfrm rot="16200000">
            <a:off x="6870752" y="2194211"/>
            <a:ext cx="1080000" cy="2448000"/>
            <a:chOff x="3801955" y="714044"/>
            <a:chExt cx="1507457" cy="3349955"/>
          </a:xfrm>
        </p:grpSpPr>
        <p:sp>
          <p:nvSpPr>
            <p:cNvPr id="75" name="74 Llamada rectangular"/>
            <p:cNvSpPr/>
            <p:nvPr/>
          </p:nvSpPr>
          <p:spPr>
            <a:xfrm>
              <a:off x="3801955" y="714044"/>
              <a:ext cx="1507457" cy="3349955"/>
            </a:xfrm>
            <a:prstGeom prst="wedgeRectCallout">
              <a:avLst>
                <a:gd name="adj1" fmla="val 0"/>
                <a:gd name="adj2" fmla="val 0"/>
              </a:avLst>
            </a:prstGeom>
          </p:spPr>
          <p:style>
            <a:lnRef idx="2">
              <a:schemeClr val="lt1">
                <a:hueOff val="0"/>
                <a:satOff val="0"/>
                <a:lumOff val="0"/>
                <a:alphaOff val="0"/>
              </a:schemeClr>
            </a:lnRef>
            <a:fillRef idx="1">
              <a:schemeClr val="accent5">
                <a:tint val="50000"/>
                <a:hueOff val="0"/>
                <a:satOff val="0"/>
                <a:lumOff val="0"/>
                <a:alphaOff val="0"/>
              </a:schemeClr>
            </a:fillRef>
            <a:effectRef idx="0">
              <a:schemeClr val="accent5">
                <a:tint val="50000"/>
                <a:hueOff val="0"/>
                <a:satOff val="0"/>
                <a:lumOff val="0"/>
                <a:alphaOff val="0"/>
              </a:schemeClr>
            </a:effectRef>
            <a:fontRef idx="minor">
              <a:schemeClr val="lt1">
                <a:hueOff val="0"/>
                <a:satOff val="0"/>
                <a:lumOff val="0"/>
                <a:alphaOff val="0"/>
              </a:schemeClr>
            </a:fontRef>
          </p:style>
        </p:sp>
        <p:sp>
          <p:nvSpPr>
            <p:cNvPr id="76" name="Llamada rectangular 4"/>
            <p:cNvSpPr/>
            <p:nvPr/>
          </p:nvSpPr>
          <p:spPr>
            <a:xfrm>
              <a:off x="3993270" y="714044"/>
              <a:ext cx="1316142" cy="3349955"/>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98425" tIns="98425" rIns="98425" bIns="98425" numCol="1" spcCol="1270" anchor="t" anchorCtr="0">
              <a:noAutofit/>
            </a:bodyPr>
            <a:lstStyle/>
            <a:p>
              <a:pPr lvl="0" algn="r" defTabSz="1377950">
                <a:lnSpc>
                  <a:spcPct val="90000"/>
                </a:lnSpc>
                <a:spcBef>
                  <a:spcPct val="0"/>
                </a:spcBef>
                <a:spcAft>
                  <a:spcPct val="35000"/>
                </a:spcAft>
              </a:pPr>
              <a:endParaRPr lang="es-MX" sz="3100" kern="1200"/>
            </a:p>
          </p:txBody>
        </p:sp>
      </p:grpSp>
      <p:grpSp>
        <p:nvGrpSpPr>
          <p:cNvPr id="72" name="71 Grupo"/>
          <p:cNvGrpSpPr/>
          <p:nvPr/>
        </p:nvGrpSpPr>
        <p:grpSpPr>
          <a:xfrm>
            <a:off x="4635736" y="2903596"/>
            <a:ext cx="1907999" cy="514615"/>
            <a:chOff x="3801955" y="0"/>
            <a:chExt cx="1507457" cy="715264"/>
          </a:xfrm>
        </p:grpSpPr>
        <p:sp>
          <p:nvSpPr>
            <p:cNvPr id="73" name="72 Rectángulo"/>
            <p:cNvSpPr/>
            <p:nvPr/>
          </p:nvSpPr>
          <p:spPr>
            <a:xfrm>
              <a:off x="3801955" y="0"/>
              <a:ext cx="1507457" cy="715264"/>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4" name="73 Rectángulo"/>
            <p:cNvSpPr/>
            <p:nvPr/>
          </p:nvSpPr>
          <p:spPr>
            <a:xfrm>
              <a:off x="3801955" y="0"/>
              <a:ext cx="1507457" cy="7152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1125" tIns="111125" rIns="111125" bIns="111125" numCol="1" spcCol="1270" anchor="ctr" anchorCtr="0">
              <a:noAutofit/>
            </a:bodyPr>
            <a:lstStyle/>
            <a:p>
              <a:pPr lvl="0" algn="ctr" defTabSz="1555750">
                <a:lnSpc>
                  <a:spcPct val="90000"/>
                </a:lnSpc>
                <a:spcBef>
                  <a:spcPct val="0"/>
                </a:spcBef>
                <a:spcAft>
                  <a:spcPct val="35000"/>
                </a:spcAft>
              </a:pPr>
              <a:endParaRPr lang="es-MX" sz="3500" kern="1200"/>
            </a:p>
          </p:txBody>
        </p:sp>
      </p:grpSp>
      <p:sp>
        <p:nvSpPr>
          <p:cNvPr id="41" name="Rectángulo 60"/>
          <p:cNvSpPr/>
          <p:nvPr/>
        </p:nvSpPr>
        <p:spPr>
          <a:xfrm>
            <a:off x="2406117" y="1604873"/>
            <a:ext cx="1693916" cy="1015663"/>
          </a:xfrm>
          <a:prstGeom prst="rect">
            <a:avLst/>
          </a:prstGeom>
        </p:spPr>
        <p:txBody>
          <a:bodyPr wrap="square">
            <a:spAutoFit/>
          </a:bodyPr>
          <a:lstStyle/>
          <a:p>
            <a:pPr lvl="0" algn="ctr"/>
            <a:r>
              <a:rPr lang="es-MX" b="1" dirty="0" smtClean="0">
                <a:solidFill>
                  <a:schemeClr val="tx1">
                    <a:lumMod val="95000"/>
                    <a:lumOff val="5000"/>
                  </a:schemeClr>
                </a:solidFill>
                <a:latin typeface="Interstate-Light" pitchFamily="2" charset="0"/>
                <a:ea typeface="Segoe UI Emoji" panose="020B0502040204020203" pitchFamily="34" charset="0"/>
              </a:rPr>
              <a:t>Gobierno</a:t>
            </a:r>
            <a:endParaRPr lang="es-MX" sz="1400" b="1" dirty="0" smtClean="0">
              <a:solidFill>
                <a:schemeClr val="tx1">
                  <a:lumMod val="95000"/>
                  <a:lumOff val="5000"/>
                </a:schemeClr>
              </a:solidFill>
              <a:latin typeface="Interstate-Light" pitchFamily="2" charset="0"/>
              <a:ea typeface="Segoe UI Emoji" panose="020B0502040204020203" pitchFamily="34" charset="0"/>
            </a:endParaRPr>
          </a:p>
          <a:p>
            <a:pPr lvl="0" algn="ctr"/>
            <a:r>
              <a:rPr lang="es-MX" sz="1400" dirty="0" smtClean="0">
                <a:solidFill>
                  <a:schemeClr val="tx1">
                    <a:lumMod val="95000"/>
                    <a:lumOff val="5000"/>
                  </a:schemeClr>
                </a:solidFill>
                <a:latin typeface="Interstate-Light" pitchFamily="2" charset="0"/>
                <a:ea typeface="Segoe UI Emoji" panose="020B0502040204020203" pitchFamily="34" charset="0"/>
              </a:rPr>
              <a:t>(Legislativo, Ejecutivo y Judicial)</a:t>
            </a:r>
            <a:endParaRPr lang="es-MX" sz="1400" dirty="0">
              <a:solidFill>
                <a:schemeClr val="tx1">
                  <a:lumMod val="95000"/>
                  <a:lumOff val="5000"/>
                </a:schemeClr>
              </a:solidFill>
              <a:latin typeface="Interstate-Light" pitchFamily="2" charset="0"/>
              <a:ea typeface="Segoe UI Emoji" panose="020B0502040204020203" pitchFamily="34" charset="0"/>
            </a:endParaRPr>
          </a:p>
        </p:txBody>
      </p:sp>
      <p:sp>
        <p:nvSpPr>
          <p:cNvPr id="44" name="Rectángulo 59"/>
          <p:cNvSpPr/>
          <p:nvPr/>
        </p:nvSpPr>
        <p:spPr>
          <a:xfrm>
            <a:off x="2188393" y="3036868"/>
            <a:ext cx="2192416" cy="830997"/>
          </a:xfrm>
          <a:prstGeom prst="rect">
            <a:avLst/>
          </a:prstGeom>
        </p:spPr>
        <p:txBody>
          <a:bodyPr wrap="square">
            <a:spAutoFit/>
          </a:bodyPr>
          <a:lstStyle/>
          <a:p>
            <a:pPr lvl="0" algn="ctr"/>
            <a:r>
              <a:rPr lang="es-MX" sz="1600" b="1" dirty="0" smtClean="0">
                <a:latin typeface="Interstate-Light" pitchFamily="2" charset="0"/>
                <a:ea typeface="Segoe UI Emoji" panose="020B0502040204020203" pitchFamily="34" charset="0"/>
              </a:rPr>
              <a:t>Participaciones y Aportaciones Municipales</a:t>
            </a:r>
            <a:endParaRPr lang="es-MX" sz="1600" b="1" dirty="0">
              <a:latin typeface="Interstate-Light" pitchFamily="2" charset="0"/>
              <a:ea typeface="Segoe UI Emoji" panose="020B0502040204020203" pitchFamily="34" charset="0"/>
            </a:endParaRPr>
          </a:p>
        </p:txBody>
      </p:sp>
      <p:grpSp>
        <p:nvGrpSpPr>
          <p:cNvPr id="54" name="53 Grupo"/>
          <p:cNvGrpSpPr/>
          <p:nvPr/>
        </p:nvGrpSpPr>
        <p:grpSpPr>
          <a:xfrm>
            <a:off x="2946389" y="4194271"/>
            <a:ext cx="1908000" cy="514616"/>
            <a:chOff x="3801954" y="0"/>
            <a:chExt cx="1536338" cy="715264"/>
          </a:xfrm>
        </p:grpSpPr>
        <p:sp>
          <p:nvSpPr>
            <p:cNvPr id="67" name="66 Rectángulo"/>
            <p:cNvSpPr/>
            <p:nvPr/>
          </p:nvSpPr>
          <p:spPr>
            <a:xfrm>
              <a:off x="3801954" y="0"/>
              <a:ext cx="1536338" cy="715264"/>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8" name="67 Rectángulo"/>
            <p:cNvSpPr/>
            <p:nvPr/>
          </p:nvSpPr>
          <p:spPr>
            <a:xfrm>
              <a:off x="3801955" y="0"/>
              <a:ext cx="1507457" cy="7152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1125" tIns="111125" rIns="111125" bIns="111125" numCol="1" spcCol="1270" anchor="ctr" anchorCtr="0">
              <a:noAutofit/>
            </a:bodyPr>
            <a:lstStyle/>
            <a:p>
              <a:pPr lvl="0" algn="ctr" defTabSz="1555750">
                <a:lnSpc>
                  <a:spcPct val="90000"/>
                </a:lnSpc>
                <a:spcBef>
                  <a:spcPct val="0"/>
                </a:spcBef>
                <a:spcAft>
                  <a:spcPct val="35000"/>
                </a:spcAft>
              </a:pPr>
              <a:endParaRPr lang="es-MX" sz="3500" kern="1200"/>
            </a:p>
          </p:txBody>
        </p:sp>
      </p:grpSp>
      <p:sp>
        <p:nvSpPr>
          <p:cNvPr id="45" name="Rectángulo 57"/>
          <p:cNvSpPr/>
          <p:nvPr/>
        </p:nvSpPr>
        <p:spPr>
          <a:xfrm>
            <a:off x="4635737" y="1712884"/>
            <a:ext cx="1907997" cy="313932"/>
          </a:xfrm>
          <a:prstGeom prst="rect">
            <a:avLst/>
          </a:prstGeom>
        </p:spPr>
        <p:txBody>
          <a:bodyPr wrap="square">
            <a:spAutoFit/>
          </a:bodyPr>
          <a:lstStyle/>
          <a:p>
            <a:pPr lvl="0" algn="ctr" defTabSz="1111250">
              <a:lnSpc>
                <a:spcPct val="90000"/>
              </a:lnSpc>
              <a:spcAft>
                <a:spcPct val="35000"/>
              </a:spcAft>
            </a:pPr>
            <a:r>
              <a:rPr lang="es-MX" sz="1600" b="1" dirty="0" smtClean="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25,902,524,730.03</a:t>
            </a:r>
            <a:endParaRPr lang="es-MX" sz="16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78" name="Rectángulo 57"/>
          <p:cNvSpPr/>
          <p:nvPr/>
        </p:nvSpPr>
        <p:spPr>
          <a:xfrm>
            <a:off x="4635736" y="3026803"/>
            <a:ext cx="1907997" cy="313932"/>
          </a:xfrm>
          <a:prstGeom prst="rect">
            <a:avLst/>
          </a:prstGeom>
        </p:spPr>
        <p:txBody>
          <a:bodyPr wrap="square">
            <a:spAutoFit/>
          </a:bodyPr>
          <a:lstStyle/>
          <a:p>
            <a:pPr lvl="0" algn="ctr" defTabSz="1111250">
              <a:lnSpc>
                <a:spcPct val="90000"/>
              </a:lnSpc>
              <a:spcAft>
                <a:spcPct val="35000"/>
              </a:spcAft>
            </a:pPr>
            <a:r>
              <a:rPr lang="es-MX" sz="1600" b="1" dirty="0" smtClean="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2,674,043,489.94</a:t>
            </a:r>
            <a:endParaRPr lang="es-MX" sz="16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79" name="Rectángulo 57"/>
          <p:cNvSpPr/>
          <p:nvPr/>
        </p:nvSpPr>
        <p:spPr>
          <a:xfrm>
            <a:off x="498120" y="3017336"/>
            <a:ext cx="1907997" cy="313932"/>
          </a:xfrm>
          <a:prstGeom prst="rect">
            <a:avLst/>
          </a:prstGeom>
        </p:spPr>
        <p:txBody>
          <a:bodyPr wrap="square">
            <a:spAutoFit/>
          </a:bodyPr>
          <a:lstStyle/>
          <a:p>
            <a:pPr lvl="0" algn="ctr" defTabSz="1111250">
              <a:lnSpc>
                <a:spcPct val="90000"/>
              </a:lnSpc>
              <a:spcAft>
                <a:spcPct val="35000"/>
              </a:spcAft>
            </a:pPr>
            <a:r>
              <a:rPr lang="es-MX" sz="1600" b="1" dirty="0" smtClean="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7,944,545,689.69</a:t>
            </a:r>
            <a:endParaRPr lang="es-MX" sz="16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80" name="Rectángulo 57"/>
          <p:cNvSpPr/>
          <p:nvPr/>
        </p:nvSpPr>
        <p:spPr>
          <a:xfrm>
            <a:off x="462331" y="1658651"/>
            <a:ext cx="1907997" cy="313932"/>
          </a:xfrm>
          <a:prstGeom prst="rect">
            <a:avLst/>
          </a:prstGeom>
        </p:spPr>
        <p:txBody>
          <a:bodyPr wrap="square">
            <a:spAutoFit/>
          </a:bodyPr>
          <a:lstStyle/>
          <a:p>
            <a:pPr lvl="0" algn="ctr" defTabSz="1111250">
              <a:lnSpc>
                <a:spcPct val="90000"/>
              </a:lnSpc>
              <a:spcAft>
                <a:spcPct val="35000"/>
              </a:spcAft>
            </a:pPr>
            <a:r>
              <a:rPr lang="es-MX" sz="1600" b="1" dirty="0" smtClean="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9,120,039,588.88</a:t>
            </a:r>
            <a:endParaRPr lang="es-MX" sz="16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81" name="Rectángulo 57"/>
          <p:cNvSpPr/>
          <p:nvPr/>
        </p:nvSpPr>
        <p:spPr>
          <a:xfrm>
            <a:off x="2946392" y="4294613"/>
            <a:ext cx="1907997" cy="313932"/>
          </a:xfrm>
          <a:prstGeom prst="rect">
            <a:avLst/>
          </a:prstGeom>
        </p:spPr>
        <p:txBody>
          <a:bodyPr wrap="square">
            <a:spAutoFit/>
          </a:bodyPr>
          <a:lstStyle/>
          <a:p>
            <a:pPr lvl="0" algn="ctr" defTabSz="1111250">
              <a:lnSpc>
                <a:spcPct val="90000"/>
              </a:lnSpc>
              <a:spcAft>
                <a:spcPct val="35000"/>
              </a:spcAft>
            </a:pPr>
            <a:r>
              <a:rPr lang="es-MX" sz="1600" b="1" dirty="0" smtClean="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4,104,981,430.39</a:t>
            </a:r>
            <a:endParaRPr lang="es-MX" sz="16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8" name="Rectángulo 35"/>
          <p:cNvSpPr/>
          <p:nvPr/>
        </p:nvSpPr>
        <p:spPr>
          <a:xfrm>
            <a:off x="6762816" y="1860155"/>
            <a:ext cx="1466428" cy="646331"/>
          </a:xfrm>
          <a:prstGeom prst="rect">
            <a:avLst/>
          </a:prstGeom>
        </p:spPr>
        <p:txBody>
          <a:bodyPr wrap="square">
            <a:spAutoFit/>
          </a:bodyPr>
          <a:lstStyle/>
          <a:p>
            <a:pPr lvl="0" algn="ctr"/>
            <a:r>
              <a:rPr lang="es-MX" b="1" dirty="0" smtClean="0">
                <a:solidFill>
                  <a:schemeClr val="tx2">
                    <a:lumMod val="50000"/>
                  </a:schemeClr>
                </a:solidFill>
                <a:latin typeface="Interstate-Light" pitchFamily="2" charset="0"/>
                <a:ea typeface="Segoe UI Emoji" panose="020B0502040204020203" pitchFamily="34" charset="0"/>
              </a:rPr>
              <a:t>Desarrollo Social</a:t>
            </a:r>
            <a:endParaRPr lang="es-MX" b="1" dirty="0">
              <a:solidFill>
                <a:schemeClr val="tx2">
                  <a:lumMod val="50000"/>
                </a:schemeClr>
              </a:solidFill>
              <a:latin typeface="Interstate-Light" pitchFamily="2" charset="0"/>
              <a:ea typeface="Segoe UI Emoji" panose="020B0502040204020203" pitchFamily="34" charset="0"/>
            </a:endParaRPr>
          </a:p>
        </p:txBody>
      </p:sp>
      <p:sp>
        <p:nvSpPr>
          <p:cNvPr id="47" name="Rectángulo 36"/>
          <p:cNvSpPr/>
          <p:nvPr/>
        </p:nvSpPr>
        <p:spPr>
          <a:xfrm>
            <a:off x="6756688" y="3079930"/>
            <a:ext cx="1638065" cy="646331"/>
          </a:xfrm>
          <a:prstGeom prst="rect">
            <a:avLst/>
          </a:prstGeom>
        </p:spPr>
        <p:txBody>
          <a:bodyPr wrap="square">
            <a:spAutoFit/>
          </a:bodyPr>
          <a:lstStyle/>
          <a:p>
            <a:pPr lvl="0" algn="ctr"/>
            <a:r>
              <a:rPr lang="es-MX" b="1" dirty="0" smtClean="0">
                <a:latin typeface="Interstate-Light" pitchFamily="2" charset="0"/>
                <a:ea typeface="Segoe UI Emoji" panose="020B0502040204020203" pitchFamily="34" charset="0"/>
              </a:rPr>
              <a:t>Desarrollo Económico</a:t>
            </a:r>
            <a:endParaRPr lang="es-MX" b="1" dirty="0">
              <a:latin typeface="Interstate-Light" pitchFamily="2" charset="0"/>
              <a:ea typeface="Segoe UI Emoji" panose="020B0502040204020203" pitchFamily="34" charset="0"/>
            </a:endParaRPr>
          </a:p>
        </p:txBody>
      </p:sp>
      <p:sp>
        <p:nvSpPr>
          <p:cNvPr id="50" name="Rectángulo 61"/>
          <p:cNvSpPr/>
          <p:nvPr/>
        </p:nvSpPr>
        <p:spPr>
          <a:xfrm>
            <a:off x="5062829" y="4598812"/>
            <a:ext cx="1480904" cy="430887"/>
          </a:xfrm>
          <a:prstGeom prst="rect">
            <a:avLst/>
          </a:prstGeom>
        </p:spPr>
        <p:txBody>
          <a:bodyPr wrap="square">
            <a:spAutoFit/>
          </a:bodyPr>
          <a:lstStyle/>
          <a:p>
            <a:pPr lvl="0" algn="ctr"/>
            <a:r>
              <a:rPr lang="es-MX" sz="2200" b="1" dirty="0" smtClean="0">
                <a:latin typeface="Interstate-Light" pitchFamily="2" charset="0"/>
                <a:ea typeface="Segoe UI Emoji" panose="020B0502040204020203" pitchFamily="34" charset="0"/>
              </a:rPr>
              <a:t>Otros</a:t>
            </a:r>
            <a:endParaRPr lang="es-MX" sz="2200" b="1" dirty="0">
              <a:latin typeface="Interstate-Light" pitchFamily="2" charset="0"/>
              <a:ea typeface="Segoe UI Emoji" panose="020B0502040204020203" pitchFamily="34" charset="0"/>
            </a:endParaRPr>
          </a:p>
        </p:txBody>
      </p:sp>
      <p:sp>
        <p:nvSpPr>
          <p:cNvPr id="66" name="65 Rectángulo"/>
          <p:cNvSpPr/>
          <p:nvPr/>
        </p:nvSpPr>
        <p:spPr>
          <a:xfrm>
            <a:off x="3563889" y="44624"/>
            <a:ext cx="5580112" cy="461665"/>
          </a:xfrm>
          <a:prstGeom prst="rect">
            <a:avLst/>
          </a:prstGeom>
        </p:spPr>
        <p:txBody>
          <a:bodyPr wrap="square">
            <a:spAutoFit/>
          </a:bodyPr>
          <a:lstStyle/>
          <a:p>
            <a:pPr algn="ctr"/>
            <a:r>
              <a:rPr lang="es-MX" sz="2400" b="1" dirty="0">
                <a:latin typeface="Candara" pitchFamily="34" charset="0"/>
              </a:rPr>
              <a:t>¿Para que se gasta?</a:t>
            </a:r>
          </a:p>
        </p:txBody>
      </p:sp>
      <p:grpSp>
        <p:nvGrpSpPr>
          <p:cNvPr id="89" name="88 Grupo"/>
          <p:cNvGrpSpPr/>
          <p:nvPr/>
        </p:nvGrpSpPr>
        <p:grpSpPr>
          <a:xfrm>
            <a:off x="8371404" y="712427"/>
            <a:ext cx="648072" cy="261610"/>
            <a:chOff x="8100392" y="712427"/>
            <a:chExt cx="648072" cy="261610"/>
          </a:xfrm>
        </p:grpSpPr>
        <p:grpSp>
          <p:nvGrpSpPr>
            <p:cNvPr id="90" name="89 Grupo"/>
            <p:cNvGrpSpPr/>
            <p:nvPr/>
          </p:nvGrpSpPr>
          <p:grpSpPr>
            <a:xfrm>
              <a:off x="8100392" y="794338"/>
              <a:ext cx="596460" cy="96794"/>
              <a:chOff x="8100392" y="794338"/>
              <a:chExt cx="596460" cy="96794"/>
            </a:xfrm>
          </p:grpSpPr>
          <p:sp>
            <p:nvSpPr>
              <p:cNvPr id="92" name="Oval 73"/>
              <p:cNvSpPr/>
              <p:nvPr/>
            </p:nvSpPr>
            <p:spPr>
              <a:xfrm>
                <a:off x="8100392" y="809063"/>
                <a:ext cx="87385" cy="82069"/>
              </a:xfrm>
              <a:prstGeom prst="ellipse">
                <a:avLst/>
              </a:prstGeom>
              <a:solidFill>
                <a:schemeClr val="accent6">
                  <a:lumMod val="75000"/>
                </a:schemeClr>
              </a:solidFill>
              <a:ln>
                <a:solidFill>
                  <a:schemeClr val="accent3">
                    <a:lumMod val="75000"/>
                  </a:schemeClr>
                </a:solidFill>
              </a:ln>
            </p:spPr>
            <p:style>
              <a:lnRef idx="0">
                <a:schemeClr val="accent4"/>
              </a:lnRef>
              <a:fillRef idx="3">
                <a:schemeClr val="accent4"/>
              </a:fillRef>
              <a:effectRef idx="3">
                <a:schemeClr val="accent4"/>
              </a:effectRef>
              <a:fontRef idx="minor">
                <a:schemeClr val="lt1"/>
              </a:fontRef>
            </p:style>
          </p:sp>
          <p:sp>
            <p:nvSpPr>
              <p:cNvPr id="93" name="92 Rectángulo"/>
              <p:cNvSpPr/>
              <p:nvPr/>
            </p:nvSpPr>
            <p:spPr>
              <a:xfrm>
                <a:off x="8119440" y="794338"/>
                <a:ext cx="576000" cy="96793"/>
              </a:xfrm>
              <a:prstGeom prst="rect">
                <a:avLst/>
              </a:prstGeom>
              <a:solidFill>
                <a:schemeClr val="accent6">
                  <a:lumMod val="75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94" name="93 Conector recto"/>
              <p:cNvCxnSpPr/>
              <p:nvPr/>
            </p:nvCxnSpPr>
            <p:spPr>
              <a:xfrm>
                <a:off x="8192852" y="891132"/>
                <a:ext cx="504000" cy="0"/>
              </a:xfrm>
              <a:prstGeom prst="line">
                <a:avLst/>
              </a:prstGeom>
            </p:spPr>
            <p:style>
              <a:lnRef idx="1">
                <a:schemeClr val="accent6"/>
              </a:lnRef>
              <a:fillRef idx="0">
                <a:schemeClr val="accent6"/>
              </a:fillRef>
              <a:effectRef idx="0">
                <a:schemeClr val="accent6"/>
              </a:effectRef>
              <a:fontRef idx="minor">
                <a:schemeClr val="tx1"/>
              </a:fontRef>
            </p:style>
          </p:cxnSp>
        </p:grpSp>
        <p:sp>
          <p:nvSpPr>
            <p:cNvPr id="91" name="90 Rectángulo"/>
            <p:cNvSpPr/>
            <p:nvPr/>
          </p:nvSpPr>
          <p:spPr>
            <a:xfrm>
              <a:off x="8135303" y="712427"/>
              <a:ext cx="613161" cy="261610"/>
            </a:xfrm>
            <a:prstGeom prst="rect">
              <a:avLst/>
            </a:prstGeom>
          </p:spPr>
          <p:txBody>
            <a:bodyPr wrap="square">
              <a:spAutoFit/>
            </a:bodyPr>
            <a:lstStyle/>
            <a:p>
              <a:r>
                <a:rPr lang="es-MX" sz="1100" b="1" dirty="0">
                  <a:solidFill>
                    <a:sysClr val="windowText" lastClr="000000"/>
                  </a:solidFill>
                </a:rPr>
                <a:t> Pesos</a:t>
              </a:r>
              <a:endParaRPr lang="es-MX" sz="1100" dirty="0"/>
            </a:p>
          </p:txBody>
        </p:sp>
      </p:grpSp>
    </p:spTree>
    <p:extLst>
      <p:ext uri="{BB962C8B-B14F-4D97-AF65-F5344CB8AC3E}">
        <p14:creationId xmlns:p14="http://schemas.microsoft.com/office/powerpoint/2010/main" val="11157313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5 CuadroTexto"/>
          <p:cNvSpPr txBox="1"/>
          <p:nvPr/>
        </p:nvSpPr>
        <p:spPr>
          <a:xfrm>
            <a:off x="484836" y="963929"/>
            <a:ext cx="7051731" cy="2400657"/>
          </a:xfrm>
          <a:prstGeom prst="rect">
            <a:avLst/>
          </a:prstGeom>
          <a:noFill/>
        </p:spPr>
        <p:txBody>
          <a:bodyPr wrap="square" rtlCol="0">
            <a:spAutoFit/>
          </a:bodyPr>
          <a:lstStyle/>
          <a:p>
            <a:pPr algn="just">
              <a:lnSpc>
                <a:spcPct val="150000"/>
              </a:lnSpc>
            </a:pPr>
            <a:r>
              <a:rPr lang="es-MX" sz="2000" dirty="0">
                <a:latin typeface="Interstate-Light" pitchFamily="2" charset="0"/>
                <a:cs typeface="Segoe UI" pitchFamily="34" charset="0"/>
              </a:rPr>
              <a:t>En conclusión, es importante tener en cuenta que la población y sus demandas de servicios crecen a un ritmo acelerado, lo que hace que el Gobierno del Estado a través de sus dependencias acuerden alternativas de atención a la </a:t>
            </a:r>
            <a:r>
              <a:rPr lang="es-MX" sz="2000" dirty="0" smtClean="0">
                <a:latin typeface="Interstate-Light" pitchFamily="2" charset="0"/>
                <a:cs typeface="Segoe UI" pitchFamily="34" charset="0"/>
              </a:rPr>
              <a:t>ciudadanía.</a:t>
            </a:r>
            <a:endParaRPr lang="es-MX" sz="2000" dirty="0">
              <a:latin typeface="Interstate-Light" pitchFamily="2" charset="0"/>
              <a:cs typeface="Segoe UI" pitchFamily="34" charset="0"/>
            </a:endParaRPr>
          </a:p>
        </p:txBody>
      </p:sp>
      <p:grpSp>
        <p:nvGrpSpPr>
          <p:cNvPr id="11" name="10 Grupo"/>
          <p:cNvGrpSpPr/>
          <p:nvPr/>
        </p:nvGrpSpPr>
        <p:grpSpPr>
          <a:xfrm>
            <a:off x="2782566" y="2181056"/>
            <a:ext cx="3168352" cy="2140893"/>
            <a:chOff x="832286" y="825083"/>
            <a:chExt cx="1412088" cy="1072810"/>
          </a:xfrm>
        </p:grpSpPr>
        <p:sp>
          <p:nvSpPr>
            <p:cNvPr id="12" name="11 Rectángulo"/>
            <p:cNvSpPr/>
            <p:nvPr/>
          </p:nvSpPr>
          <p:spPr>
            <a:xfrm>
              <a:off x="1043608" y="825083"/>
              <a:ext cx="925896" cy="853653"/>
            </a:xfrm>
            <a:prstGeom prst="rect">
              <a:avLst/>
            </a:prstGeom>
            <a:solidFill>
              <a:schemeClr val="accent2">
                <a:lumMod val="60000"/>
                <a:lumOff val="4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4" name="13 Grupo"/>
            <p:cNvGrpSpPr/>
            <p:nvPr/>
          </p:nvGrpSpPr>
          <p:grpSpPr>
            <a:xfrm>
              <a:off x="832286" y="913941"/>
              <a:ext cx="1412088" cy="983952"/>
              <a:chOff x="832286" y="913941"/>
              <a:chExt cx="1412088" cy="983952"/>
            </a:xfrm>
          </p:grpSpPr>
          <p:sp>
            <p:nvSpPr>
              <p:cNvPr id="15" name="14 Rectángulo"/>
              <p:cNvSpPr/>
              <p:nvPr/>
            </p:nvSpPr>
            <p:spPr>
              <a:xfrm>
                <a:off x="1318478" y="913941"/>
                <a:ext cx="925896" cy="853653"/>
              </a:xfrm>
              <a:prstGeom prst="rect">
                <a:avLst/>
              </a:prstGeom>
              <a:solidFill>
                <a:schemeClr val="accent6">
                  <a:lumMod val="75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832286" y="1044240"/>
                <a:ext cx="925896" cy="853653"/>
              </a:xfrm>
              <a:prstGeom prst="rect">
                <a:avLst/>
              </a:prstGeom>
              <a:solidFill>
                <a:schemeClr val="accent6">
                  <a:lumMod val="75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sp>
        <p:nvSpPr>
          <p:cNvPr id="2" name="1 Rectángulo"/>
          <p:cNvSpPr/>
          <p:nvPr/>
        </p:nvSpPr>
        <p:spPr>
          <a:xfrm>
            <a:off x="2267744" y="2901626"/>
            <a:ext cx="6534472" cy="2862322"/>
          </a:xfrm>
          <a:prstGeom prst="rect">
            <a:avLst/>
          </a:prstGeom>
        </p:spPr>
        <p:txBody>
          <a:bodyPr wrap="square">
            <a:spAutoFit/>
          </a:bodyPr>
          <a:lstStyle/>
          <a:p>
            <a:pPr algn="r">
              <a:lnSpc>
                <a:spcPct val="150000"/>
              </a:lnSpc>
            </a:pPr>
            <a:r>
              <a:rPr lang="es-MX" sz="2000" dirty="0">
                <a:latin typeface="Interstate-Light" pitchFamily="2" charset="0"/>
                <a:cs typeface="Segoe UI" pitchFamily="34" charset="0"/>
              </a:rPr>
              <a:t>Atendiendo la política del Gobierno del Estado, referente a la inclusión de la ciudadanía en los quehaceres gubernamentales; los ciudadanos pueden utilizar nuestras diferentes formas de comunicación, haciéndoles saber consistencias e inconsistencias en la aplicación de las políticas públicas.</a:t>
            </a:r>
          </a:p>
        </p:txBody>
      </p:sp>
      <p:pic>
        <p:nvPicPr>
          <p:cNvPr id="17"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0000" l="10000" r="91818">
                        <a14:foregroundMark x1="25000" y1="5455" x2="20455" y2="53636"/>
                        <a14:foregroundMark x1="30909" y1="24091" x2="40455" y2="26818"/>
                        <a14:foregroundMark x1="41818" y1="26818" x2="47273" y2="28636"/>
                        <a14:foregroundMark x1="47273" y1="28636" x2="54091" y2="28182"/>
                        <a14:foregroundMark x1="54091" y1="28182" x2="59091" y2="14091"/>
                        <a14:foregroundMark x1="20455" y1="62273" x2="24545" y2="75455"/>
                        <a14:foregroundMark x1="30000" y1="57273" x2="28636" y2="80909"/>
                        <a14:foregroundMark x1="28636" y1="80455" x2="28636" y2="80455"/>
                        <a14:foregroundMark x1="65000" y1="77273" x2="80909" y2="82273"/>
                        <a14:foregroundMark x1="80909" y1="82273" x2="80909" y2="82273"/>
                        <a14:foregroundMark x1="28636" y1="25000" x2="59545" y2="28182"/>
                        <a14:foregroundMark x1="30455" y1="26818" x2="38636" y2="30455"/>
                        <a14:foregroundMark x1="42273" y1="30455" x2="46818" y2="31364"/>
                        <a14:foregroundMark x1="51818" y1="31364" x2="51818" y2="31364"/>
                        <a14:foregroundMark x1="51818" y1="31364" x2="51818" y2="31364"/>
                        <a14:foregroundMark x1="69545" y1="71818" x2="68636" y2="52273"/>
                        <a14:foregroundMark x1="68636" y1="52273" x2="70455" y2="30455"/>
                        <a14:foregroundMark x1="70000" y1="30000" x2="63636" y2="34091"/>
                        <a14:backgroundMark x1="23182" y1="83636" x2="90000" y2="84545"/>
                      </a14:backgroundRemoval>
                    </a14:imgEffect>
                  </a14:imgLayer>
                </a14:imgProps>
              </a:ext>
              <a:ext uri="{28A0092B-C50C-407E-A947-70E740481C1C}">
                <a14:useLocalDpi xmlns:a14="http://schemas.microsoft.com/office/drawing/2010/main" val="0"/>
              </a:ext>
            </a:extLst>
          </a:blip>
          <a:srcRect/>
          <a:stretch>
            <a:fillRect/>
          </a:stretch>
        </p:blipFill>
        <p:spPr bwMode="auto">
          <a:xfrm>
            <a:off x="440842" y="3543701"/>
            <a:ext cx="2099196" cy="1875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13112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3858643" y="1580188"/>
            <a:ext cx="1204603" cy="764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18 Rectángulo"/>
          <p:cNvSpPr/>
          <p:nvPr/>
        </p:nvSpPr>
        <p:spPr>
          <a:xfrm>
            <a:off x="3419873" y="76562"/>
            <a:ext cx="5627996" cy="461665"/>
          </a:xfrm>
          <a:prstGeom prst="rect">
            <a:avLst/>
          </a:prstGeom>
        </p:spPr>
        <p:txBody>
          <a:bodyPr wrap="square">
            <a:spAutoFit/>
          </a:bodyPr>
          <a:lstStyle/>
          <a:p>
            <a:pPr algn="ctr"/>
            <a:r>
              <a:rPr lang="es-MX" sz="2400" b="1" dirty="0">
                <a:latin typeface="Candara" pitchFamily="34" charset="0"/>
              </a:rPr>
              <a:t>¿Qué es el Presupuesto de Egresos?</a:t>
            </a:r>
          </a:p>
        </p:txBody>
      </p:sp>
      <p:sp>
        <p:nvSpPr>
          <p:cNvPr id="2" name="1 Rectángulo"/>
          <p:cNvSpPr/>
          <p:nvPr/>
        </p:nvSpPr>
        <p:spPr>
          <a:xfrm>
            <a:off x="323432" y="1569566"/>
            <a:ext cx="4049631" cy="923330"/>
          </a:xfrm>
          <a:prstGeom prst="rect">
            <a:avLst/>
          </a:prstGeom>
        </p:spPr>
        <p:txBody>
          <a:bodyPr wrap="square">
            <a:spAutoFit/>
          </a:bodyPr>
          <a:lstStyle/>
          <a:p>
            <a:pPr algn="ctr"/>
            <a:r>
              <a:rPr lang="es-MX" dirty="0"/>
              <a:t>Los principales enlaces web a los que puedes accesar e informarte más de las acciones que se realizan son:</a:t>
            </a:r>
          </a:p>
        </p:txBody>
      </p:sp>
      <p:sp>
        <p:nvSpPr>
          <p:cNvPr id="17" name="16 Rectángulo"/>
          <p:cNvSpPr/>
          <p:nvPr/>
        </p:nvSpPr>
        <p:spPr>
          <a:xfrm>
            <a:off x="4795182" y="1628800"/>
            <a:ext cx="3141694" cy="400110"/>
          </a:xfrm>
          <a:prstGeom prst="rect">
            <a:avLst/>
          </a:prstGeom>
          <a:solidFill>
            <a:schemeClr val="bg1"/>
          </a:solidFill>
        </p:spPr>
        <p:txBody>
          <a:bodyPr wrap="none">
            <a:spAutoFit/>
          </a:bodyPr>
          <a:lstStyle/>
          <a:p>
            <a:r>
              <a:rPr lang="pl-PL" sz="2000" dirty="0"/>
              <a:t>w w w . coahuila . g o b . m x</a:t>
            </a:r>
            <a:endParaRPr lang="es-MX" sz="2000" dirty="0"/>
          </a:p>
        </p:txBody>
      </p:sp>
      <p:sp>
        <p:nvSpPr>
          <p:cNvPr id="18" name="17 Rectángulo"/>
          <p:cNvSpPr/>
          <p:nvPr/>
        </p:nvSpPr>
        <p:spPr>
          <a:xfrm>
            <a:off x="4582247" y="2104707"/>
            <a:ext cx="4508414" cy="400110"/>
          </a:xfrm>
          <a:prstGeom prst="rect">
            <a:avLst/>
          </a:prstGeom>
          <a:noFill/>
        </p:spPr>
        <p:txBody>
          <a:bodyPr wrap="none">
            <a:spAutoFit/>
          </a:bodyPr>
          <a:lstStyle/>
          <a:p>
            <a:r>
              <a:rPr lang="pl-PL" sz="2000" dirty="0"/>
              <a:t>htttp://coahuilatodotransparente.gob.mx</a:t>
            </a:r>
          </a:p>
        </p:txBody>
      </p:sp>
      <p:sp>
        <p:nvSpPr>
          <p:cNvPr id="3" name="2 Rectángulo"/>
          <p:cNvSpPr/>
          <p:nvPr/>
        </p:nvSpPr>
        <p:spPr>
          <a:xfrm>
            <a:off x="539552" y="3068960"/>
            <a:ext cx="7848872" cy="646331"/>
          </a:xfrm>
          <a:prstGeom prst="rect">
            <a:avLst/>
          </a:prstGeom>
        </p:spPr>
        <p:txBody>
          <a:bodyPr wrap="square">
            <a:spAutoFit/>
          </a:bodyPr>
          <a:lstStyle/>
          <a:p>
            <a:pPr algn="ctr"/>
            <a:r>
              <a:rPr lang="es-MX" dirty="0"/>
              <a:t>También puedes acudir personalmente a las oficinas que integran los tres niveles de Gobierno.</a:t>
            </a:r>
          </a:p>
        </p:txBody>
      </p:sp>
      <p:pic>
        <p:nvPicPr>
          <p:cNvPr id="21"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833" y="3934473"/>
            <a:ext cx="1589911" cy="141029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7622" y="3850718"/>
            <a:ext cx="2795804" cy="229118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2421" y="4077072"/>
            <a:ext cx="1985200" cy="123291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13112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2018\Logos-Nuevos-Enero-2018-SEFIN\logos\png\SEFIN_con fuerte coahuila es cuadrad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908"/>
          <a:stretch/>
        </p:blipFill>
        <p:spPr bwMode="auto">
          <a:xfrm>
            <a:off x="4211960" y="1844824"/>
            <a:ext cx="3549763" cy="2808312"/>
          </a:xfrm>
          <a:prstGeom prst="rect">
            <a:avLst/>
          </a:prstGeom>
          <a:solidFill>
            <a:schemeClr val="bg1"/>
          </a:solidFill>
        </p:spPr>
      </p:pic>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010" t="23677" r="54070" b="42401"/>
          <a:stretch/>
        </p:blipFill>
        <p:spPr bwMode="auto">
          <a:xfrm>
            <a:off x="2483768" y="2420888"/>
            <a:ext cx="1923641"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1311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Rectángulo"/>
          <p:cNvSpPr/>
          <p:nvPr/>
        </p:nvSpPr>
        <p:spPr>
          <a:xfrm>
            <a:off x="515439" y="1420034"/>
            <a:ext cx="6072587" cy="1569660"/>
          </a:xfrm>
          <a:prstGeom prst="rect">
            <a:avLst/>
          </a:prstGeom>
          <a:noFill/>
          <a:ln>
            <a:noFill/>
          </a:ln>
        </p:spPr>
        <p:style>
          <a:lnRef idx="0">
            <a:schemeClr val="accent6"/>
          </a:lnRef>
          <a:fillRef idx="3">
            <a:schemeClr val="accent6"/>
          </a:fillRef>
          <a:effectRef idx="3">
            <a:schemeClr val="accent6"/>
          </a:effectRef>
          <a:fontRef idx="minor">
            <a:schemeClr val="lt1"/>
          </a:fontRef>
        </p:style>
        <p:txBody>
          <a:bodyPr wrap="square">
            <a:spAutoFit/>
            <a:scene3d>
              <a:camera prst="perspectiveRight"/>
              <a:lightRig rig="threePt" dir="t"/>
            </a:scene3d>
          </a:bodyPr>
          <a:lstStyle/>
          <a:p>
            <a:pPr algn="ctr"/>
            <a:r>
              <a:rPr lang="es-ES_tradnl" sz="2400" dirty="0">
                <a:solidFill>
                  <a:schemeClr val="tx1"/>
                </a:solidFill>
                <a:latin typeface="Interstate-Light" pitchFamily="2" charset="0"/>
                <a:cs typeface="Segoe UI" pitchFamily="34" charset="0"/>
              </a:rPr>
              <a:t>El Gobierno del Estado,   reafirma la responsabilidad hacendaria para el manejo sustentable de sus finanzas públicas.</a:t>
            </a:r>
          </a:p>
          <a:p>
            <a:pPr algn="ctr"/>
            <a:endParaRPr lang="es-ES_tradnl" sz="2400" dirty="0">
              <a:solidFill>
                <a:schemeClr val="tx1"/>
              </a:solidFill>
              <a:latin typeface="Interstate-Light" pitchFamily="2" charset="0"/>
              <a:cs typeface="Segoe UI" pitchFamily="34" charset="0"/>
            </a:endParaRPr>
          </a:p>
        </p:txBody>
      </p:sp>
      <p:grpSp>
        <p:nvGrpSpPr>
          <p:cNvPr id="27" name="26 Grupo"/>
          <p:cNvGrpSpPr/>
          <p:nvPr/>
        </p:nvGrpSpPr>
        <p:grpSpPr>
          <a:xfrm>
            <a:off x="397154" y="2204864"/>
            <a:ext cx="4297041" cy="4122539"/>
            <a:chOff x="832286" y="825083"/>
            <a:chExt cx="1427851" cy="1072810"/>
          </a:xfrm>
        </p:grpSpPr>
        <p:sp>
          <p:nvSpPr>
            <p:cNvPr id="28" name="27 Rectángulo"/>
            <p:cNvSpPr/>
            <p:nvPr/>
          </p:nvSpPr>
          <p:spPr>
            <a:xfrm>
              <a:off x="1043608" y="825083"/>
              <a:ext cx="925896" cy="853653"/>
            </a:xfrm>
            <a:prstGeom prst="rect">
              <a:avLst/>
            </a:prstGeom>
            <a:solidFill>
              <a:schemeClr val="accent3">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9" name="28 Grupo"/>
            <p:cNvGrpSpPr/>
            <p:nvPr/>
          </p:nvGrpSpPr>
          <p:grpSpPr>
            <a:xfrm>
              <a:off x="832286" y="981282"/>
              <a:ext cx="1427851" cy="916611"/>
              <a:chOff x="832286" y="981282"/>
              <a:chExt cx="1427851" cy="916611"/>
            </a:xfrm>
          </p:grpSpPr>
          <p:sp>
            <p:nvSpPr>
              <p:cNvPr id="30" name="29 Rectángulo"/>
              <p:cNvSpPr/>
              <p:nvPr/>
            </p:nvSpPr>
            <p:spPr>
              <a:xfrm>
                <a:off x="1334241" y="981282"/>
                <a:ext cx="925896" cy="853653"/>
              </a:xfrm>
              <a:custGeom>
                <a:avLst/>
                <a:gdLst>
                  <a:gd name="connsiteX0" fmla="*/ 0 w 2786434"/>
                  <a:gd name="connsiteY0" fmla="*/ 0 h 3280374"/>
                  <a:gd name="connsiteX1" fmla="*/ 2786434 w 2786434"/>
                  <a:gd name="connsiteY1" fmla="*/ 0 h 3280374"/>
                  <a:gd name="connsiteX2" fmla="*/ 2786434 w 2786434"/>
                  <a:gd name="connsiteY2" fmla="*/ 3280374 h 3280374"/>
                  <a:gd name="connsiteX3" fmla="*/ 0 w 2786434"/>
                  <a:gd name="connsiteY3" fmla="*/ 3280374 h 3280374"/>
                  <a:gd name="connsiteX4" fmla="*/ 0 w 2786434"/>
                  <a:gd name="connsiteY4" fmla="*/ 0 h 3280374"/>
                  <a:gd name="connsiteX0" fmla="*/ 0 w 2786434"/>
                  <a:gd name="connsiteY0" fmla="*/ 0 h 3280374"/>
                  <a:gd name="connsiteX1" fmla="*/ 553873 w 2786434"/>
                  <a:gd name="connsiteY1" fmla="*/ 2553195 h 3280374"/>
                  <a:gd name="connsiteX2" fmla="*/ 2786434 w 2786434"/>
                  <a:gd name="connsiteY2" fmla="*/ 3280374 h 3280374"/>
                  <a:gd name="connsiteX3" fmla="*/ 0 w 2786434"/>
                  <a:gd name="connsiteY3" fmla="*/ 3280374 h 3280374"/>
                  <a:gd name="connsiteX4" fmla="*/ 0 w 2786434"/>
                  <a:gd name="connsiteY4" fmla="*/ 0 h 3280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6434" h="3280374">
                    <a:moveTo>
                      <a:pt x="0" y="0"/>
                    </a:moveTo>
                    <a:lnTo>
                      <a:pt x="553873" y="2553195"/>
                    </a:lnTo>
                    <a:lnTo>
                      <a:pt x="2786434" y="3280374"/>
                    </a:lnTo>
                    <a:lnTo>
                      <a:pt x="0" y="3280374"/>
                    </a:lnTo>
                    <a:lnTo>
                      <a:pt x="0" y="0"/>
                    </a:lnTo>
                    <a:close/>
                  </a:path>
                </a:pathLst>
              </a:custGeom>
              <a:solidFill>
                <a:schemeClr val="accent3">
                  <a:lumMod val="5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30 Rectángulo"/>
              <p:cNvSpPr/>
              <p:nvPr/>
            </p:nvSpPr>
            <p:spPr>
              <a:xfrm>
                <a:off x="832286" y="1044240"/>
                <a:ext cx="925896" cy="853653"/>
              </a:xfrm>
              <a:prstGeom prst="rect">
                <a:avLst/>
              </a:prstGeom>
              <a:solidFill>
                <a:schemeClr val="accent3">
                  <a:lumMod val="75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sp>
        <p:nvSpPr>
          <p:cNvPr id="9" name="8 Rectángulo"/>
          <p:cNvSpPr/>
          <p:nvPr/>
        </p:nvSpPr>
        <p:spPr>
          <a:xfrm>
            <a:off x="3419872" y="33829"/>
            <a:ext cx="5724128" cy="461665"/>
          </a:xfrm>
          <a:prstGeom prst="rect">
            <a:avLst/>
          </a:prstGeom>
        </p:spPr>
        <p:txBody>
          <a:bodyPr wrap="square">
            <a:spAutoFit/>
          </a:bodyPr>
          <a:lstStyle/>
          <a:p>
            <a:pPr algn="ctr"/>
            <a:r>
              <a:rPr lang="es-MX" sz="2400" b="1" dirty="0">
                <a:latin typeface="Candara" pitchFamily="34" charset="0"/>
              </a:rPr>
              <a:t>Disciplina Financiera</a:t>
            </a:r>
          </a:p>
        </p:txBody>
      </p:sp>
      <p:sp>
        <p:nvSpPr>
          <p:cNvPr id="3" name="2 Rectángulo"/>
          <p:cNvSpPr/>
          <p:nvPr/>
        </p:nvSpPr>
        <p:spPr>
          <a:xfrm>
            <a:off x="2771800" y="3106456"/>
            <a:ext cx="5696366" cy="2677656"/>
          </a:xfrm>
          <a:prstGeom prst="rect">
            <a:avLst/>
          </a:prstGeom>
        </p:spPr>
        <p:txBody>
          <a:bodyPr wrap="square">
            <a:spAutoFit/>
          </a:bodyPr>
          <a:lstStyle/>
          <a:p>
            <a:pPr algn="ctr"/>
            <a:r>
              <a:rPr lang="es-ES_tradnl" sz="2400" dirty="0">
                <a:latin typeface="Interstate-Light" pitchFamily="2" charset="0"/>
                <a:cs typeface="Segoe UI" pitchFamily="34" charset="0"/>
              </a:rPr>
              <a:t>El gasto </a:t>
            </a:r>
            <a:r>
              <a:rPr lang="es-ES_tradnl" sz="2400" dirty="0" smtClean="0">
                <a:latin typeface="Interstate-Light" pitchFamily="2" charset="0"/>
                <a:cs typeface="Segoe UI" pitchFamily="34" charset="0"/>
              </a:rPr>
              <a:t>total del </a:t>
            </a:r>
            <a:r>
              <a:rPr lang="es-ES_tradnl" sz="2400" dirty="0">
                <a:latin typeface="Interstate-Light" pitchFamily="2" charset="0"/>
                <a:cs typeface="Segoe UI" pitchFamily="34" charset="0"/>
              </a:rPr>
              <a:t>propuesto contribuye a un balance presupuestario sostenible. Además se consideran las previsiones de gasto necesario para hacer frente </a:t>
            </a:r>
          </a:p>
          <a:p>
            <a:pPr algn="ctr"/>
            <a:r>
              <a:rPr lang="es-ES_tradnl" sz="2400" dirty="0">
                <a:latin typeface="Interstate-Light" pitchFamily="2" charset="0"/>
                <a:cs typeface="Segoe UI" pitchFamily="34" charset="0"/>
              </a:rPr>
              <a:t>a los compromisos y financiamientos para consolidar un </a:t>
            </a:r>
          </a:p>
          <a:p>
            <a:pPr algn="ctr"/>
            <a:r>
              <a:rPr lang="es-ES_tradnl" sz="2400" dirty="0">
                <a:latin typeface="Interstate-Light" pitchFamily="2" charset="0"/>
                <a:cs typeface="Segoe UI" pitchFamily="34" charset="0"/>
              </a:rPr>
              <a:t>Fuerte Coahuila.</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6626" y="1120598"/>
            <a:ext cx="1519420" cy="1926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01884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Rectángulo"/>
          <p:cNvSpPr/>
          <p:nvPr/>
        </p:nvSpPr>
        <p:spPr>
          <a:xfrm>
            <a:off x="1115616" y="1556792"/>
            <a:ext cx="4937238" cy="3416320"/>
          </a:xfrm>
          <a:prstGeom prst="rect">
            <a:avLst/>
          </a:prstGeom>
          <a:noFill/>
        </p:spPr>
        <p:style>
          <a:lnRef idx="0">
            <a:schemeClr val="accent6"/>
          </a:lnRef>
          <a:fillRef idx="3">
            <a:schemeClr val="accent6"/>
          </a:fillRef>
          <a:effectRef idx="3">
            <a:schemeClr val="accent6"/>
          </a:effectRef>
          <a:fontRef idx="minor">
            <a:schemeClr val="lt1"/>
          </a:fontRef>
        </p:style>
        <p:txBody>
          <a:bodyPr wrap="square">
            <a:spAutoFit/>
            <a:scene3d>
              <a:camera prst="perspectiveRight"/>
              <a:lightRig rig="threePt" dir="t"/>
            </a:scene3d>
          </a:bodyPr>
          <a:lstStyle/>
          <a:p>
            <a:pPr algn="ctr"/>
            <a:r>
              <a:rPr lang="es-ES_tradnl" sz="2400" dirty="0">
                <a:solidFill>
                  <a:schemeClr val="tx1"/>
                </a:solidFill>
                <a:latin typeface="Interstate-Light" pitchFamily="2" charset="0"/>
                <a:cs typeface="Segoe UI" pitchFamily="34" charset="0"/>
              </a:rPr>
              <a:t>El Congreso de la Unión aprobó en abril del 2016 la Ley de Disciplina Financiera para regular y controlar el endeudamiento de las entidades federativas y de los municipios, cuyo objetivo es transparentar, mediante reglas específicas la disciplina financiera, y la contratación de deuda</a:t>
            </a:r>
            <a:endParaRPr lang="es-ES" sz="2400" dirty="0">
              <a:solidFill>
                <a:schemeClr val="tx1"/>
              </a:solidFill>
              <a:latin typeface="Interstate-Light" pitchFamily="2" charset="0"/>
              <a:cs typeface="Segoe UI" pitchFamily="34" charset="0"/>
            </a:endParaRPr>
          </a:p>
        </p:txBody>
      </p:sp>
      <p:grpSp>
        <p:nvGrpSpPr>
          <p:cNvPr id="8" name="7 Grupo"/>
          <p:cNvGrpSpPr/>
          <p:nvPr/>
        </p:nvGrpSpPr>
        <p:grpSpPr>
          <a:xfrm>
            <a:off x="3518392" y="980929"/>
            <a:ext cx="4661536" cy="4176465"/>
            <a:chOff x="832286" y="716241"/>
            <a:chExt cx="1357337" cy="1181652"/>
          </a:xfrm>
        </p:grpSpPr>
        <p:sp>
          <p:nvSpPr>
            <p:cNvPr id="16" name="15 Rectángulo"/>
            <p:cNvSpPr/>
            <p:nvPr/>
          </p:nvSpPr>
          <p:spPr>
            <a:xfrm>
              <a:off x="1043608" y="825083"/>
              <a:ext cx="925896" cy="853653"/>
            </a:xfrm>
            <a:prstGeom prst="rect">
              <a:avLst/>
            </a:prstGeom>
            <a:solidFill>
              <a:srgbClr val="C0000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5" name="4 Grupo"/>
            <p:cNvGrpSpPr/>
            <p:nvPr/>
          </p:nvGrpSpPr>
          <p:grpSpPr>
            <a:xfrm>
              <a:off x="832286" y="716241"/>
              <a:ext cx="1357337" cy="1181652"/>
              <a:chOff x="832286" y="716241"/>
              <a:chExt cx="1357337" cy="1181652"/>
            </a:xfrm>
          </p:grpSpPr>
          <p:sp>
            <p:nvSpPr>
              <p:cNvPr id="22" name="21 Rectángulo"/>
              <p:cNvSpPr/>
              <p:nvPr/>
            </p:nvSpPr>
            <p:spPr>
              <a:xfrm>
                <a:off x="1263727" y="716241"/>
                <a:ext cx="925896" cy="853653"/>
              </a:xfrm>
              <a:custGeom>
                <a:avLst/>
                <a:gdLst>
                  <a:gd name="connsiteX0" fmla="*/ 0 w 3021768"/>
                  <a:gd name="connsiteY0" fmla="*/ 0 h 2646835"/>
                  <a:gd name="connsiteX1" fmla="*/ 3021768 w 3021768"/>
                  <a:gd name="connsiteY1" fmla="*/ 0 h 2646835"/>
                  <a:gd name="connsiteX2" fmla="*/ 3021768 w 3021768"/>
                  <a:gd name="connsiteY2" fmla="*/ 2646835 h 2646835"/>
                  <a:gd name="connsiteX3" fmla="*/ 0 w 3021768"/>
                  <a:gd name="connsiteY3" fmla="*/ 2646835 h 2646835"/>
                  <a:gd name="connsiteX4" fmla="*/ 0 w 3021768"/>
                  <a:gd name="connsiteY4" fmla="*/ 0 h 2646835"/>
                  <a:gd name="connsiteX0" fmla="*/ 0 w 3021768"/>
                  <a:gd name="connsiteY0" fmla="*/ 0 h 2646835"/>
                  <a:gd name="connsiteX1" fmla="*/ 3021768 w 3021768"/>
                  <a:gd name="connsiteY1" fmla="*/ 0 h 2646835"/>
                  <a:gd name="connsiteX2" fmla="*/ 3021768 w 3021768"/>
                  <a:gd name="connsiteY2" fmla="*/ 2646835 h 2646835"/>
                  <a:gd name="connsiteX3" fmla="*/ 2695699 w 3021768"/>
                  <a:gd name="connsiteY3" fmla="*/ 378648 h 2646835"/>
                  <a:gd name="connsiteX4" fmla="*/ 0 w 3021768"/>
                  <a:gd name="connsiteY4" fmla="*/ 0 h 2646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1768" h="2646835">
                    <a:moveTo>
                      <a:pt x="0" y="0"/>
                    </a:moveTo>
                    <a:lnTo>
                      <a:pt x="3021768" y="0"/>
                    </a:lnTo>
                    <a:lnTo>
                      <a:pt x="3021768" y="2646835"/>
                    </a:lnTo>
                    <a:lnTo>
                      <a:pt x="2695699" y="378648"/>
                    </a:lnTo>
                    <a:lnTo>
                      <a:pt x="0" y="0"/>
                    </a:lnTo>
                    <a:close/>
                  </a:path>
                </a:pathLst>
              </a:custGeom>
              <a:solidFill>
                <a:srgbClr val="C0000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Rectángulo"/>
              <p:cNvSpPr/>
              <p:nvPr/>
            </p:nvSpPr>
            <p:spPr>
              <a:xfrm>
                <a:off x="832286" y="1044240"/>
                <a:ext cx="925896" cy="853653"/>
              </a:xfrm>
              <a:prstGeom prst="rect">
                <a:avLst/>
              </a:prstGeom>
              <a:solidFill>
                <a:srgbClr val="C0000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sp>
        <p:nvSpPr>
          <p:cNvPr id="19" name="18 Rectángulo"/>
          <p:cNvSpPr/>
          <p:nvPr/>
        </p:nvSpPr>
        <p:spPr>
          <a:xfrm>
            <a:off x="3419872" y="33829"/>
            <a:ext cx="5724128" cy="461665"/>
          </a:xfrm>
          <a:prstGeom prst="rect">
            <a:avLst/>
          </a:prstGeom>
        </p:spPr>
        <p:txBody>
          <a:bodyPr wrap="square">
            <a:spAutoFit/>
          </a:bodyPr>
          <a:lstStyle/>
          <a:p>
            <a:pPr algn="ctr"/>
            <a:r>
              <a:rPr lang="es-MX" sz="2400" b="1" dirty="0">
                <a:latin typeface="Candara" pitchFamily="34" charset="0"/>
              </a:rPr>
              <a:t>Disciplina Financiera</a:t>
            </a:r>
          </a:p>
        </p:txBody>
      </p:sp>
    </p:spTree>
    <p:extLst>
      <p:ext uri="{BB962C8B-B14F-4D97-AF65-F5344CB8AC3E}">
        <p14:creationId xmlns:p14="http://schemas.microsoft.com/office/powerpoint/2010/main" val="2750412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Rectángulo"/>
          <p:cNvSpPr/>
          <p:nvPr/>
        </p:nvSpPr>
        <p:spPr>
          <a:xfrm>
            <a:off x="1557859" y="1256036"/>
            <a:ext cx="6408712" cy="4524315"/>
          </a:xfrm>
          <a:prstGeom prst="rect">
            <a:avLst/>
          </a:prstGeom>
          <a:noFill/>
        </p:spPr>
        <p:style>
          <a:lnRef idx="0">
            <a:schemeClr val="accent6"/>
          </a:lnRef>
          <a:fillRef idx="3">
            <a:schemeClr val="accent6"/>
          </a:fillRef>
          <a:effectRef idx="3">
            <a:schemeClr val="accent6"/>
          </a:effectRef>
          <a:fontRef idx="minor">
            <a:schemeClr val="lt1"/>
          </a:fontRef>
        </p:style>
        <p:txBody>
          <a:bodyPr wrap="square">
            <a:spAutoFit/>
            <a:scene3d>
              <a:camera prst="perspectiveRight"/>
              <a:lightRig rig="threePt" dir="t"/>
            </a:scene3d>
          </a:bodyPr>
          <a:lstStyle/>
          <a:p>
            <a:pPr algn="ctr">
              <a:lnSpc>
                <a:spcPct val="150000"/>
              </a:lnSpc>
            </a:pPr>
            <a:r>
              <a:rPr lang="es-MX" sz="2400" dirty="0">
                <a:solidFill>
                  <a:schemeClr val="tx1"/>
                </a:solidFill>
                <a:latin typeface="Interstate-Light" pitchFamily="2" charset="0"/>
                <a:cs typeface="Segoe UI" pitchFamily="34" charset="0"/>
              </a:rPr>
              <a:t>Las iniciativas que integran </a:t>
            </a:r>
          </a:p>
          <a:p>
            <a:pPr algn="ctr">
              <a:lnSpc>
                <a:spcPct val="150000"/>
              </a:lnSpc>
            </a:pPr>
            <a:r>
              <a:rPr lang="es-MX" sz="2400" dirty="0">
                <a:solidFill>
                  <a:schemeClr val="tx1"/>
                </a:solidFill>
                <a:latin typeface="Interstate-Light" pitchFamily="2" charset="0"/>
                <a:cs typeface="Segoe UI" pitchFamily="34" charset="0"/>
              </a:rPr>
              <a:t>el Paquete Económico para</a:t>
            </a:r>
          </a:p>
          <a:p>
            <a:pPr algn="ctr">
              <a:lnSpc>
                <a:spcPct val="150000"/>
              </a:lnSpc>
            </a:pPr>
            <a:r>
              <a:rPr lang="es-MX" sz="2400" dirty="0">
                <a:solidFill>
                  <a:schemeClr val="tx1"/>
                </a:solidFill>
                <a:latin typeface="Interstate-Light" pitchFamily="2" charset="0"/>
                <a:cs typeface="Segoe UI" pitchFamily="34" charset="0"/>
              </a:rPr>
              <a:t>el </a:t>
            </a:r>
            <a:r>
              <a:rPr lang="es-MX" sz="2400" dirty="0" smtClean="0">
                <a:solidFill>
                  <a:schemeClr val="tx1"/>
                </a:solidFill>
                <a:latin typeface="Interstate-Light" pitchFamily="2" charset="0"/>
                <a:cs typeface="Segoe UI" pitchFamily="34" charset="0"/>
              </a:rPr>
              <a:t>2020 </a:t>
            </a:r>
            <a:r>
              <a:rPr lang="es-MX" sz="2400" dirty="0">
                <a:solidFill>
                  <a:schemeClr val="tx1"/>
                </a:solidFill>
                <a:latin typeface="Interstate-Light" pitchFamily="2" charset="0"/>
                <a:cs typeface="Segoe UI" pitchFamily="34" charset="0"/>
              </a:rPr>
              <a:t>comprenden los principios, disposiciones y criterios generales establecidos en la Ley de Disciplina Financiera; además se encuentran alineadas con los objetivos, estrategias  y  metas  del Plan Estatal de Desarrollo 2017-2023. </a:t>
            </a:r>
          </a:p>
        </p:txBody>
      </p:sp>
      <p:grpSp>
        <p:nvGrpSpPr>
          <p:cNvPr id="8" name="7 Grupo"/>
          <p:cNvGrpSpPr/>
          <p:nvPr/>
        </p:nvGrpSpPr>
        <p:grpSpPr>
          <a:xfrm rot="20708029">
            <a:off x="397039" y="946732"/>
            <a:ext cx="4533981" cy="3960440"/>
            <a:chOff x="832286" y="825083"/>
            <a:chExt cx="1412088" cy="1072810"/>
          </a:xfrm>
        </p:grpSpPr>
        <p:sp>
          <p:nvSpPr>
            <p:cNvPr id="16" name="15 Rectángulo"/>
            <p:cNvSpPr/>
            <p:nvPr/>
          </p:nvSpPr>
          <p:spPr>
            <a:xfrm>
              <a:off x="1043608" y="825083"/>
              <a:ext cx="925896" cy="853653"/>
            </a:xfrm>
            <a:prstGeom prst="rect">
              <a:avLst/>
            </a:prstGeom>
            <a:solidFill>
              <a:srgbClr val="7030A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5" name="4 Grupo"/>
            <p:cNvGrpSpPr/>
            <p:nvPr/>
          </p:nvGrpSpPr>
          <p:grpSpPr>
            <a:xfrm>
              <a:off x="832286" y="913941"/>
              <a:ext cx="1412088" cy="983952"/>
              <a:chOff x="832286" y="913941"/>
              <a:chExt cx="1412088" cy="983952"/>
            </a:xfrm>
          </p:grpSpPr>
          <p:sp>
            <p:nvSpPr>
              <p:cNvPr id="22" name="21 Rectángulo"/>
              <p:cNvSpPr/>
              <p:nvPr/>
            </p:nvSpPr>
            <p:spPr>
              <a:xfrm>
                <a:off x="1318478" y="913941"/>
                <a:ext cx="925896" cy="853653"/>
              </a:xfrm>
              <a:prstGeom prst="rect">
                <a:avLst/>
              </a:prstGeom>
              <a:solidFill>
                <a:srgbClr val="7030A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Rectángulo"/>
              <p:cNvSpPr/>
              <p:nvPr/>
            </p:nvSpPr>
            <p:spPr>
              <a:xfrm>
                <a:off x="832286" y="1044240"/>
                <a:ext cx="925896" cy="853653"/>
              </a:xfrm>
              <a:custGeom>
                <a:avLst/>
                <a:gdLst>
                  <a:gd name="connsiteX0" fmla="*/ 0 w 2972899"/>
                  <a:gd name="connsiteY0" fmla="*/ 0 h 3151389"/>
                  <a:gd name="connsiteX1" fmla="*/ 2972899 w 2972899"/>
                  <a:gd name="connsiteY1" fmla="*/ 0 h 3151389"/>
                  <a:gd name="connsiteX2" fmla="*/ 2972899 w 2972899"/>
                  <a:gd name="connsiteY2" fmla="*/ 3151389 h 3151389"/>
                  <a:gd name="connsiteX3" fmla="*/ 0 w 2972899"/>
                  <a:gd name="connsiteY3" fmla="*/ 3151389 h 3151389"/>
                  <a:gd name="connsiteX4" fmla="*/ 0 w 2972899"/>
                  <a:gd name="connsiteY4" fmla="*/ 0 h 3151389"/>
                  <a:gd name="connsiteX0" fmla="*/ 0 w 2972899"/>
                  <a:gd name="connsiteY0" fmla="*/ 0 h 3151389"/>
                  <a:gd name="connsiteX1" fmla="*/ 2972899 w 2972899"/>
                  <a:gd name="connsiteY1" fmla="*/ 0 h 3151389"/>
                  <a:gd name="connsiteX2" fmla="*/ 856282 w 2972899"/>
                  <a:gd name="connsiteY2" fmla="*/ 1864797 h 3151389"/>
                  <a:gd name="connsiteX3" fmla="*/ 2972899 w 2972899"/>
                  <a:gd name="connsiteY3" fmla="*/ 3151389 h 3151389"/>
                  <a:gd name="connsiteX4" fmla="*/ 0 w 2972899"/>
                  <a:gd name="connsiteY4" fmla="*/ 3151389 h 3151389"/>
                  <a:gd name="connsiteX5" fmla="*/ 0 w 2972899"/>
                  <a:gd name="connsiteY5" fmla="*/ 0 h 3151389"/>
                  <a:gd name="connsiteX0" fmla="*/ 0 w 2972899"/>
                  <a:gd name="connsiteY0" fmla="*/ 0 h 3151389"/>
                  <a:gd name="connsiteX1" fmla="*/ 2972899 w 2972899"/>
                  <a:gd name="connsiteY1" fmla="*/ 0 h 3151389"/>
                  <a:gd name="connsiteX2" fmla="*/ 690028 w 2972899"/>
                  <a:gd name="connsiteY2" fmla="*/ 1556039 h 3151389"/>
                  <a:gd name="connsiteX3" fmla="*/ 2972899 w 2972899"/>
                  <a:gd name="connsiteY3" fmla="*/ 3151389 h 3151389"/>
                  <a:gd name="connsiteX4" fmla="*/ 0 w 2972899"/>
                  <a:gd name="connsiteY4" fmla="*/ 3151389 h 3151389"/>
                  <a:gd name="connsiteX5" fmla="*/ 0 w 2972899"/>
                  <a:gd name="connsiteY5" fmla="*/ 0 h 315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2899" h="3151389">
                    <a:moveTo>
                      <a:pt x="0" y="0"/>
                    </a:moveTo>
                    <a:lnTo>
                      <a:pt x="2972899" y="0"/>
                    </a:lnTo>
                    <a:cubicBezTo>
                      <a:pt x="2971962" y="530555"/>
                      <a:pt x="690965" y="1025484"/>
                      <a:pt x="690028" y="1556039"/>
                    </a:cubicBezTo>
                    <a:lnTo>
                      <a:pt x="2972899" y="3151389"/>
                    </a:lnTo>
                    <a:lnTo>
                      <a:pt x="0" y="3151389"/>
                    </a:lnTo>
                    <a:lnTo>
                      <a:pt x="0" y="0"/>
                    </a:lnTo>
                    <a:close/>
                  </a:path>
                </a:pathLst>
              </a:custGeom>
              <a:solidFill>
                <a:srgbClr val="7030A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sp>
        <p:nvSpPr>
          <p:cNvPr id="19" name="18 Rectángulo"/>
          <p:cNvSpPr/>
          <p:nvPr/>
        </p:nvSpPr>
        <p:spPr>
          <a:xfrm>
            <a:off x="3419872" y="33829"/>
            <a:ext cx="5724128" cy="461665"/>
          </a:xfrm>
          <a:prstGeom prst="rect">
            <a:avLst/>
          </a:prstGeom>
        </p:spPr>
        <p:txBody>
          <a:bodyPr wrap="square">
            <a:spAutoFit/>
          </a:bodyPr>
          <a:lstStyle/>
          <a:p>
            <a:pPr algn="ctr"/>
            <a:r>
              <a:rPr lang="es-MX" sz="2400" b="1" dirty="0">
                <a:latin typeface="Candara" pitchFamily="34" charset="0"/>
              </a:rPr>
              <a:t>Disciplina Financiera</a:t>
            </a:r>
          </a:p>
        </p:txBody>
      </p:sp>
    </p:spTree>
    <p:extLst>
      <p:ext uri="{BB962C8B-B14F-4D97-AF65-F5344CB8AC3E}">
        <p14:creationId xmlns:p14="http://schemas.microsoft.com/office/powerpoint/2010/main" val="27504121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200" b="97800" l="5200" r="93600"/>
                    </a14:imgEffect>
                  </a14:imgLayer>
                </a14:imgProps>
              </a:ext>
              <a:ext uri="{28A0092B-C50C-407E-A947-70E740481C1C}">
                <a14:useLocalDpi xmlns:a14="http://schemas.microsoft.com/office/drawing/2010/main" val="0"/>
              </a:ext>
            </a:extLst>
          </a:blip>
          <a:srcRect/>
          <a:stretch>
            <a:fillRect/>
          </a:stretch>
        </p:blipFill>
        <p:spPr bwMode="auto">
          <a:xfrm>
            <a:off x="130488" y="1545919"/>
            <a:ext cx="4112544" cy="3781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20 Rectángulo"/>
          <p:cNvSpPr/>
          <p:nvPr/>
        </p:nvSpPr>
        <p:spPr>
          <a:xfrm>
            <a:off x="4700675" y="1401002"/>
            <a:ext cx="3736944" cy="3416320"/>
          </a:xfrm>
          <a:prstGeom prst="rect">
            <a:avLst/>
          </a:prstGeom>
          <a:noFill/>
        </p:spPr>
        <p:style>
          <a:lnRef idx="0">
            <a:schemeClr val="accent6"/>
          </a:lnRef>
          <a:fillRef idx="3">
            <a:schemeClr val="accent6"/>
          </a:fillRef>
          <a:effectRef idx="3">
            <a:schemeClr val="accent6"/>
          </a:effectRef>
          <a:fontRef idx="minor">
            <a:schemeClr val="lt1"/>
          </a:fontRef>
        </p:style>
        <p:txBody>
          <a:bodyPr wrap="square">
            <a:spAutoFit/>
            <a:scene3d>
              <a:camera prst="perspectiveRight"/>
              <a:lightRig rig="threePt" dir="t"/>
            </a:scene3d>
          </a:bodyPr>
          <a:lstStyle/>
          <a:p>
            <a:pPr algn="ctr"/>
            <a:r>
              <a:rPr lang="es-ES" sz="2400" dirty="0">
                <a:solidFill>
                  <a:schemeClr val="tx1"/>
                </a:solidFill>
                <a:latin typeface="Interstate-Light" pitchFamily="2" charset="0"/>
                <a:cs typeface="Segoe UI" pitchFamily="34" charset="0"/>
              </a:rPr>
              <a:t>Aunado a esto, se elaboraron </a:t>
            </a:r>
            <a:r>
              <a:rPr lang="es-ES" sz="2400" dirty="0" smtClean="0">
                <a:solidFill>
                  <a:schemeClr val="tx1"/>
                </a:solidFill>
                <a:latin typeface="Interstate-Light" pitchFamily="2" charset="0"/>
                <a:cs typeface="Segoe UI" pitchFamily="34" charset="0"/>
              </a:rPr>
              <a:t>111 </a:t>
            </a:r>
            <a:r>
              <a:rPr lang="es-ES" sz="2400" dirty="0">
                <a:solidFill>
                  <a:schemeClr val="tx1"/>
                </a:solidFill>
                <a:latin typeface="Interstate-Light" pitchFamily="2" charset="0"/>
                <a:cs typeface="Segoe UI" pitchFamily="34" charset="0"/>
              </a:rPr>
              <a:t>indicadores asociados a los programas sectoriales y especiales, los cuales se </a:t>
            </a:r>
            <a:r>
              <a:rPr lang="es-ES" sz="2400" dirty="0" smtClean="0">
                <a:solidFill>
                  <a:schemeClr val="tx1"/>
                </a:solidFill>
                <a:latin typeface="Interstate-Light" pitchFamily="2" charset="0"/>
                <a:cs typeface="Segoe UI" pitchFamily="34" charset="0"/>
              </a:rPr>
              <a:t>enuncian en </a:t>
            </a:r>
            <a:r>
              <a:rPr lang="es-ES" sz="2400" dirty="0">
                <a:solidFill>
                  <a:schemeClr val="tx1"/>
                </a:solidFill>
                <a:latin typeface="Interstate-Light" pitchFamily="2" charset="0"/>
                <a:cs typeface="Segoe UI" pitchFamily="34" charset="0"/>
              </a:rPr>
              <a:t>los Anexos 1 y 2 de la Exposición de Motivos del Paquete Económico </a:t>
            </a:r>
            <a:r>
              <a:rPr lang="es-ES" sz="2400" dirty="0" smtClean="0">
                <a:solidFill>
                  <a:schemeClr val="tx1"/>
                </a:solidFill>
                <a:latin typeface="Interstate-Light" pitchFamily="2" charset="0"/>
                <a:cs typeface="Segoe UI" pitchFamily="34" charset="0"/>
              </a:rPr>
              <a:t>2020</a:t>
            </a:r>
            <a:endParaRPr lang="es-ES" sz="2400" dirty="0">
              <a:solidFill>
                <a:schemeClr val="tx1"/>
              </a:solidFill>
              <a:latin typeface="Interstate-Light" pitchFamily="2" charset="0"/>
              <a:cs typeface="Segoe UI" pitchFamily="34" charset="0"/>
            </a:endParaRPr>
          </a:p>
        </p:txBody>
      </p:sp>
      <p:grpSp>
        <p:nvGrpSpPr>
          <p:cNvPr id="8" name="7 Grupo"/>
          <p:cNvGrpSpPr/>
          <p:nvPr/>
        </p:nvGrpSpPr>
        <p:grpSpPr>
          <a:xfrm>
            <a:off x="6082955" y="5773610"/>
            <a:ext cx="1412088" cy="1072810"/>
            <a:chOff x="832286" y="825083"/>
            <a:chExt cx="1412088" cy="1072810"/>
          </a:xfrm>
        </p:grpSpPr>
        <p:sp>
          <p:nvSpPr>
            <p:cNvPr id="16" name="15 Rectángulo"/>
            <p:cNvSpPr/>
            <p:nvPr/>
          </p:nvSpPr>
          <p:spPr>
            <a:xfrm>
              <a:off x="1043608" y="825083"/>
              <a:ext cx="925896" cy="853653"/>
            </a:xfrm>
            <a:prstGeom prst="rect">
              <a:avLst/>
            </a:prstGeom>
            <a:solidFill>
              <a:srgbClr val="7030A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5" name="4 Grupo"/>
            <p:cNvGrpSpPr/>
            <p:nvPr/>
          </p:nvGrpSpPr>
          <p:grpSpPr>
            <a:xfrm>
              <a:off x="832286" y="913941"/>
              <a:ext cx="1412088" cy="983952"/>
              <a:chOff x="832286" y="913941"/>
              <a:chExt cx="1412088" cy="983952"/>
            </a:xfrm>
          </p:grpSpPr>
          <p:sp>
            <p:nvSpPr>
              <p:cNvPr id="22" name="21 Rectángulo"/>
              <p:cNvSpPr/>
              <p:nvPr/>
            </p:nvSpPr>
            <p:spPr>
              <a:xfrm>
                <a:off x="1318478" y="913941"/>
                <a:ext cx="925896" cy="853653"/>
              </a:xfrm>
              <a:prstGeom prst="rect">
                <a:avLst/>
              </a:prstGeom>
              <a:solidFill>
                <a:srgbClr val="7030A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Rectángulo"/>
              <p:cNvSpPr/>
              <p:nvPr/>
            </p:nvSpPr>
            <p:spPr>
              <a:xfrm>
                <a:off x="832286" y="1044240"/>
                <a:ext cx="925896" cy="853653"/>
              </a:xfrm>
              <a:prstGeom prst="rect">
                <a:avLst/>
              </a:prstGeom>
              <a:solidFill>
                <a:srgbClr val="7030A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nvGrpSpPr>
          <p:cNvPr id="27" name="26 Grupo"/>
          <p:cNvGrpSpPr/>
          <p:nvPr/>
        </p:nvGrpSpPr>
        <p:grpSpPr>
          <a:xfrm>
            <a:off x="4531842" y="1211965"/>
            <a:ext cx="4249603" cy="4122539"/>
            <a:chOff x="832286" y="825083"/>
            <a:chExt cx="1412088" cy="1072810"/>
          </a:xfrm>
        </p:grpSpPr>
        <p:sp>
          <p:nvSpPr>
            <p:cNvPr id="28" name="27 Rectángulo"/>
            <p:cNvSpPr/>
            <p:nvPr/>
          </p:nvSpPr>
          <p:spPr>
            <a:xfrm>
              <a:off x="1043608" y="825083"/>
              <a:ext cx="925896" cy="853653"/>
            </a:xfrm>
            <a:prstGeom prst="rect">
              <a:avLst/>
            </a:prstGeom>
            <a:solidFill>
              <a:schemeClr val="accent6">
                <a:lumMod val="75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9" name="28 Grupo"/>
            <p:cNvGrpSpPr/>
            <p:nvPr/>
          </p:nvGrpSpPr>
          <p:grpSpPr>
            <a:xfrm>
              <a:off x="832286" y="913941"/>
              <a:ext cx="1412088" cy="983952"/>
              <a:chOff x="832286" y="913941"/>
              <a:chExt cx="1412088" cy="983952"/>
            </a:xfrm>
          </p:grpSpPr>
          <p:sp>
            <p:nvSpPr>
              <p:cNvPr id="30" name="29 Rectángulo"/>
              <p:cNvSpPr/>
              <p:nvPr/>
            </p:nvSpPr>
            <p:spPr>
              <a:xfrm>
                <a:off x="1318478" y="913941"/>
                <a:ext cx="925896" cy="853653"/>
              </a:xfrm>
              <a:prstGeom prst="rect">
                <a:avLst/>
              </a:prstGeom>
              <a:solidFill>
                <a:schemeClr val="accent6">
                  <a:lumMod val="75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30 Rectángulo"/>
              <p:cNvSpPr/>
              <p:nvPr/>
            </p:nvSpPr>
            <p:spPr>
              <a:xfrm>
                <a:off x="832286" y="1044240"/>
                <a:ext cx="925896" cy="853653"/>
              </a:xfrm>
              <a:prstGeom prst="rect">
                <a:avLst/>
              </a:prstGeom>
              <a:solidFill>
                <a:schemeClr val="accent6">
                  <a:lumMod val="75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sp>
        <p:nvSpPr>
          <p:cNvPr id="20" name="19 Rectángulo"/>
          <p:cNvSpPr/>
          <p:nvPr/>
        </p:nvSpPr>
        <p:spPr>
          <a:xfrm>
            <a:off x="3419872" y="33829"/>
            <a:ext cx="5724128" cy="461665"/>
          </a:xfrm>
          <a:prstGeom prst="rect">
            <a:avLst/>
          </a:prstGeom>
        </p:spPr>
        <p:txBody>
          <a:bodyPr wrap="square">
            <a:spAutoFit/>
          </a:bodyPr>
          <a:lstStyle/>
          <a:p>
            <a:pPr algn="ctr"/>
            <a:r>
              <a:rPr lang="es-MX" sz="2400" b="1" dirty="0">
                <a:latin typeface="Candara" pitchFamily="34" charset="0"/>
              </a:rPr>
              <a:t>Disciplina Financiera</a:t>
            </a:r>
          </a:p>
        </p:txBody>
      </p:sp>
    </p:spTree>
    <p:extLst>
      <p:ext uri="{BB962C8B-B14F-4D97-AF65-F5344CB8AC3E}">
        <p14:creationId xmlns:p14="http://schemas.microsoft.com/office/powerpoint/2010/main" val="3072094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Rectángulo"/>
          <p:cNvSpPr/>
          <p:nvPr/>
        </p:nvSpPr>
        <p:spPr>
          <a:xfrm>
            <a:off x="3203848" y="980728"/>
            <a:ext cx="5166320" cy="4893647"/>
          </a:xfrm>
          <a:prstGeom prst="rect">
            <a:avLst/>
          </a:prstGeom>
          <a:noFill/>
        </p:spPr>
        <p:style>
          <a:lnRef idx="0">
            <a:schemeClr val="accent6"/>
          </a:lnRef>
          <a:fillRef idx="3">
            <a:schemeClr val="accent6"/>
          </a:fillRef>
          <a:effectRef idx="3">
            <a:schemeClr val="accent6"/>
          </a:effectRef>
          <a:fontRef idx="minor">
            <a:schemeClr val="lt1"/>
          </a:fontRef>
        </p:style>
        <p:txBody>
          <a:bodyPr wrap="square">
            <a:spAutoFit/>
            <a:scene3d>
              <a:camera prst="perspectiveRight"/>
              <a:lightRig rig="threePt" dir="t"/>
            </a:scene3d>
          </a:bodyPr>
          <a:lstStyle/>
          <a:p>
            <a:pPr algn="ctr"/>
            <a:r>
              <a:rPr lang="es-MX" sz="2400" dirty="0">
                <a:solidFill>
                  <a:schemeClr val="tx1"/>
                </a:solidFill>
                <a:latin typeface="Interstate-Light" pitchFamily="2" charset="0"/>
                <a:cs typeface="Segoe UI" pitchFamily="34" charset="0"/>
              </a:rPr>
              <a:t>El Presupuesto Ciudadano es una presentación no técnica del presupuesto del Estado, la cual persigue posibilitar que las personas, incluyendo quienes no están familiarizados con las finanzas públicas, conozcan cómo se invierten los recursos que se obtienen por concepto de impuestos, préstamos, donaciones, e ilustra de manera gráfica las principales perspectivas del presupuesto.</a:t>
            </a:r>
          </a:p>
        </p:txBody>
      </p:sp>
      <p:grpSp>
        <p:nvGrpSpPr>
          <p:cNvPr id="8" name="7 Grupo"/>
          <p:cNvGrpSpPr/>
          <p:nvPr/>
        </p:nvGrpSpPr>
        <p:grpSpPr>
          <a:xfrm>
            <a:off x="539552" y="2532896"/>
            <a:ext cx="3681035" cy="3543435"/>
            <a:chOff x="853574" y="825083"/>
            <a:chExt cx="1390800" cy="1048709"/>
          </a:xfrm>
        </p:grpSpPr>
        <p:sp>
          <p:nvSpPr>
            <p:cNvPr id="16" name="15 Rectángulo"/>
            <p:cNvSpPr/>
            <p:nvPr/>
          </p:nvSpPr>
          <p:spPr>
            <a:xfrm>
              <a:off x="1043608" y="825083"/>
              <a:ext cx="925896" cy="853653"/>
            </a:xfrm>
            <a:prstGeom prst="rect">
              <a:avLst/>
            </a:prstGeom>
            <a:solidFill>
              <a:schemeClr val="accent1">
                <a:lumMod val="75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5" name="4 Grupo"/>
            <p:cNvGrpSpPr/>
            <p:nvPr/>
          </p:nvGrpSpPr>
          <p:grpSpPr>
            <a:xfrm>
              <a:off x="853574" y="913941"/>
              <a:ext cx="1390800" cy="959851"/>
              <a:chOff x="853574" y="913941"/>
              <a:chExt cx="1390800" cy="959851"/>
            </a:xfrm>
          </p:grpSpPr>
          <p:sp>
            <p:nvSpPr>
              <p:cNvPr id="22" name="21 Rectángulo"/>
              <p:cNvSpPr/>
              <p:nvPr/>
            </p:nvSpPr>
            <p:spPr>
              <a:xfrm>
                <a:off x="1318478" y="913941"/>
                <a:ext cx="925896" cy="853653"/>
              </a:xfrm>
              <a:custGeom>
                <a:avLst/>
                <a:gdLst>
                  <a:gd name="connsiteX0" fmla="*/ 0 w 2972899"/>
                  <a:gd name="connsiteY0" fmla="*/ 0 h 3151389"/>
                  <a:gd name="connsiteX1" fmla="*/ 2972899 w 2972899"/>
                  <a:gd name="connsiteY1" fmla="*/ 0 h 3151389"/>
                  <a:gd name="connsiteX2" fmla="*/ 2972899 w 2972899"/>
                  <a:gd name="connsiteY2" fmla="*/ 3151389 h 3151389"/>
                  <a:gd name="connsiteX3" fmla="*/ 0 w 2972899"/>
                  <a:gd name="connsiteY3" fmla="*/ 3151389 h 3151389"/>
                  <a:gd name="connsiteX4" fmla="*/ 0 w 2972899"/>
                  <a:gd name="connsiteY4" fmla="*/ 0 h 3151389"/>
                  <a:gd name="connsiteX0" fmla="*/ 0 w 2972899"/>
                  <a:gd name="connsiteY0" fmla="*/ 0 h 3151389"/>
                  <a:gd name="connsiteX1" fmla="*/ 289076 w 2972899"/>
                  <a:gd name="connsiteY1" fmla="*/ 1828800 h 3151389"/>
                  <a:gd name="connsiteX2" fmla="*/ 2972899 w 2972899"/>
                  <a:gd name="connsiteY2" fmla="*/ 3151389 h 3151389"/>
                  <a:gd name="connsiteX3" fmla="*/ 0 w 2972899"/>
                  <a:gd name="connsiteY3" fmla="*/ 3151389 h 3151389"/>
                  <a:gd name="connsiteX4" fmla="*/ 0 w 2972899"/>
                  <a:gd name="connsiteY4" fmla="*/ 0 h 31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899" h="3151389">
                    <a:moveTo>
                      <a:pt x="0" y="0"/>
                    </a:moveTo>
                    <a:lnTo>
                      <a:pt x="289076" y="1828800"/>
                    </a:lnTo>
                    <a:lnTo>
                      <a:pt x="2972899" y="3151389"/>
                    </a:lnTo>
                    <a:lnTo>
                      <a:pt x="0" y="3151389"/>
                    </a:lnTo>
                    <a:lnTo>
                      <a:pt x="0" y="0"/>
                    </a:lnTo>
                    <a:close/>
                  </a:path>
                </a:pathLst>
              </a:custGeom>
              <a:solidFill>
                <a:schemeClr val="accent1">
                  <a:lumMod val="75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Rectángulo"/>
              <p:cNvSpPr/>
              <p:nvPr/>
            </p:nvSpPr>
            <p:spPr>
              <a:xfrm>
                <a:off x="853574" y="1020139"/>
                <a:ext cx="925896" cy="853653"/>
              </a:xfrm>
              <a:prstGeom prst="rect">
                <a:avLst/>
              </a:prstGeom>
              <a:solidFill>
                <a:schemeClr val="accent1">
                  <a:lumMod val="75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sp>
        <p:nvSpPr>
          <p:cNvPr id="9" name="8 Rectángulo"/>
          <p:cNvSpPr/>
          <p:nvPr/>
        </p:nvSpPr>
        <p:spPr>
          <a:xfrm>
            <a:off x="3419873" y="87015"/>
            <a:ext cx="5724128" cy="461665"/>
          </a:xfrm>
          <a:prstGeom prst="rect">
            <a:avLst/>
          </a:prstGeom>
        </p:spPr>
        <p:txBody>
          <a:bodyPr wrap="square">
            <a:spAutoFit/>
          </a:bodyPr>
          <a:lstStyle/>
          <a:p>
            <a:pPr algn="ctr"/>
            <a:r>
              <a:rPr lang="es-MX" sz="2400" b="1" dirty="0">
                <a:latin typeface="Candara" pitchFamily="34" charset="0"/>
              </a:rPr>
              <a:t>¿Qué es el presupuesto Ciudadano?</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429583"/>
            <a:ext cx="2206625" cy="220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65009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7 Grupo"/>
          <p:cNvGrpSpPr/>
          <p:nvPr/>
        </p:nvGrpSpPr>
        <p:grpSpPr>
          <a:xfrm>
            <a:off x="225557" y="915808"/>
            <a:ext cx="4058412" cy="5374067"/>
            <a:chOff x="882548" y="359750"/>
            <a:chExt cx="1263974" cy="1455735"/>
          </a:xfrm>
        </p:grpSpPr>
        <p:sp>
          <p:nvSpPr>
            <p:cNvPr id="16" name="15 Rectángulo"/>
            <p:cNvSpPr/>
            <p:nvPr/>
          </p:nvSpPr>
          <p:spPr>
            <a:xfrm>
              <a:off x="882548" y="359750"/>
              <a:ext cx="260539" cy="226755"/>
            </a:xfrm>
            <a:prstGeom prst="rect">
              <a:avLst/>
            </a:prstGeom>
            <a:solidFill>
              <a:schemeClr val="accent5">
                <a:lumMod val="5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5" name="4 Grupo"/>
            <p:cNvGrpSpPr/>
            <p:nvPr/>
          </p:nvGrpSpPr>
          <p:grpSpPr>
            <a:xfrm>
              <a:off x="1131090" y="586505"/>
              <a:ext cx="1015432" cy="1228980"/>
              <a:chOff x="1131090" y="586505"/>
              <a:chExt cx="1015432" cy="1228980"/>
            </a:xfrm>
          </p:grpSpPr>
          <p:sp>
            <p:nvSpPr>
              <p:cNvPr id="22" name="21 Rectángulo"/>
              <p:cNvSpPr/>
              <p:nvPr/>
            </p:nvSpPr>
            <p:spPr>
              <a:xfrm>
                <a:off x="1131090" y="586505"/>
                <a:ext cx="925896" cy="853653"/>
              </a:xfrm>
              <a:prstGeom prst="rect">
                <a:avLst/>
              </a:prstGeom>
              <a:solidFill>
                <a:schemeClr val="accent5">
                  <a:lumMod val="5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Rectángulo"/>
              <p:cNvSpPr/>
              <p:nvPr/>
            </p:nvSpPr>
            <p:spPr>
              <a:xfrm>
                <a:off x="1249459" y="1177066"/>
                <a:ext cx="897063" cy="638419"/>
              </a:xfrm>
              <a:custGeom>
                <a:avLst/>
                <a:gdLst>
                  <a:gd name="connsiteX0" fmla="*/ 0 w 2972899"/>
                  <a:gd name="connsiteY0" fmla="*/ 0 h 3151389"/>
                  <a:gd name="connsiteX1" fmla="*/ 2972899 w 2972899"/>
                  <a:gd name="connsiteY1" fmla="*/ 0 h 3151389"/>
                  <a:gd name="connsiteX2" fmla="*/ 2972899 w 2972899"/>
                  <a:gd name="connsiteY2" fmla="*/ 3151389 h 3151389"/>
                  <a:gd name="connsiteX3" fmla="*/ 0 w 2972899"/>
                  <a:gd name="connsiteY3" fmla="*/ 3151389 h 3151389"/>
                  <a:gd name="connsiteX4" fmla="*/ 0 w 2972899"/>
                  <a:gd name="connsiteY4" fmla="*/ 0 h 3151389"/>
                  <a:gd name="connsiteX0" fmla="*/ 0 w 2972899"/>
                  <a:gd name="connsiteY0" fmla="*/ 0 h 3151389"/>
                  <a:gd name="connsiteX1" fmla="*/ 2972899 w 2972899"/>
                  <a:gd name="connsiteY1" fmla="*/ 0 h 3151389"/>
                  <a:gd name="connsiteX2" fmla="*/ 2972899 w 2972899"/>
                  <a:gd name="connsiteY2" fmla="*/ 3151389 h 3151389"/>
                  <a:gd name="connsiteX3" fmla="*/ 0 w 2972899"/>
                  <a:gd name="connsiteY3" fmla="*/ 3151389 h 3151389"/>
                  <a:gd name="connsiteX4" fmla="*/ 0 w 2972899"/>
                  <a:gd name="connsiteY4" fmla="*/ 0 h 3151389"/>
                  <a:gd name="connsiteX0" fmla="*/ 0 w 2972899"/>
                  <a:gd name="connsiteY0" fmla="*/ 0 h 3151389"/>
                  <a:gd name="connsiteX1" fmla="*/ 2972899 w 2972899"/>
                  <a:gd name="connsiteY1" fmla="*/ 0 h 3151389"/>
                  <a:gd name="connsiteX2" fmla="*/ 2972899 w 2972899"/>
                  <a:gd name="connsiteY2" fmla="*/ 3151389 h 3151389"/>
                  <a:gd name="connsiteX3" fmla="*/ 0 w 2972899"/>
                  <a:gd name="connsiteY3" fmla="*/ 3151389 h 3151389"/>
                  <a:gd name="connsiteX4" fmla="*/ 0 w 2972899"/>
                  <a:gd name="connsiteY4" fmla="*/ 0 h 31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899" h="3151389">
                    <a:moveTo>
                      <a:pt x="0" y="0"/>
                    </a:moveTo>
                    <a:lnTo>
                      <a:pt x="2972899" y="0"/>
                    </a:lnTo>
                    <a:lnTo>
                      <a:pt x="2972899" y="3151389"/>
                    </a:lnTo>
                    <a:lnTo>
                      <a:pt x="0" y="3151389"/>
                    </a:lnTo>
                    <a:lnTo>
                      <a:pt x="0" y="0"/>
                    </a:lnTo>
                    <a:close/>
                  </a:path>
                </a:pathLst>
              </a:custGeom>
              <a:solidFill>
                <a:schemeClr val="accent5">
                  <a:lumMod val="50000"/>
                  <a:alpha val="14000"/>
                </a:schemeClr>
              </a:solidFill>
              <a:ln>
                <a:no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sp>
        <p:nvSpPr>
          <p:cNvPr id="9" name="8 Rectángulo"/>
          <p:cNvSpPr/>
          <p:nvPr/>
        </p:nvSpPr>
        <p:spPr>
          <a:xfrm>
            <a:off x="3419873" y="87015"/>
            <a:ext cx="5724127" cy="461665"/>
          </a:xfrm>
          <a:prstGeom prst="rect">
            <a:avLst/>
          </a:prstGeom>
        </p:spPr>
        <p:txBody>
          <a:bodyPr wrap="square">
            <a:spAutoFit/>
          </a:bodyPr>
          <a:lstStyle/>
          <a:p>
            <a:pPr algn="ctr"/>
            <a:r>
              <a:rPr lang="es-MX" sz="2400" b="1" dirty="0">
                <a:latin typeface="Candara" pitchFamily="34" charset="0"/>
              </a:rPr>
              <a:t>¿Cómo inicia el proceso de la elaboración?</a:t>
            </a:r>
          </a:p>
        </p:txBody>
      </p:sp>
      <p:sp>
        <p:nvSpPr>
          <p:cNvPr id="3" name="2 Rectángulo"/>
          <p:cNvSpPr/>
          <p:nvPr/>
        </p:nvSpPr>
        <p:spPr>
          <a:xfrm>
            <a:off x="225557" y="826526"/>
            <a:ext cx="3880908" cy="1015663"/>
          </a:xfrm>
          <a:prstGeom prst="rect">
            <a:avLst/>
          </a:prstGeom>
        </p:spPr>
        <p:txBody>
          <a:bodyPr wrap="square">
            <a:spAutoFit/>
          </a:bodyPr>
          <a:lstStyle/>
          <a:p>
            <a:r>
              <a:rPr lang="es-MX" sz="2000" dirty="0">
                <a:latin typeface="Arial Rounded MT Bold" pitchFamily="34" charset="0"/>
              </a:rPr>
              <a:t>Para formular el proyecto de presupuesto, es preciso conocer:</a:t>
            </a:r>
          </a:p>
        </p:txBody>
      </p:sp>
      <p:sp>
        <p:nvSpPr>
          <p:cNvPr id="4" name="3 Rectángulo"/>
          <p:cNvSpPr/>
          <p:nvPr/>
        </p:nvSpPr>
        <p:spPr>
          <a:xfrm>
            <a:off x="1133873" y="1917040"/>
            <a:ext cx="2646039" cy="3139321"/>
          </a:xfrm>
          <a:prstGeom prst="rect">
            <a:avLst/>
          </a:prstGeom>
        </p:spPr>
        <p:txBody>
          <a:bodyPr wrap="square">
            <a:spAutoFit/>
          </a:bodyPr>
          <a:lstStyle/>
          <a:p>
            <a:pPr marL="342900" indent="-342900">
              <a:buFont typeface="Wingdings" pitchFamily="2" charset="2"/>
              <a:buChar char="ü"/>
            </a:pPr>
            <a:r>
              <a:rPr lang="es-MX" dirty="0"/>
              <a:t>Cuánto puede crecer la economía del País y por consecuencia la de nuestro Estado</a:t>
            </a:r>
          </a:p>
          <a:p>
            <a:endParaRPr lang="es-MX" dirty="0"/>
          </a:p>
          <a:p>
            <a:pPr marL="285750" indent="-285750">
              <a:buFont typeface="Wingdings" pitchFamily="2" charset="2"/>
              <a:buChar char="ü"/>
            </a:pPr>
            <a:r>
              <a:rPr lang="es-MX" dirty="0"/>
              <a:t>Cuál será la carga tributaria, es decir,  cuánto será la aportación de los ciudadanos a través de sus impuestos.</a:t>
            </a:r>
          </a:p>
        </p:txBody>
      </p:sp>
      <p:sp>
        <p:nvSpPr>
          <p:cNvPr id="17" name="16 Rectángulo"/>
          <p:cNvSpPr/>
          <p:nvPr/>
        </p:nvSpPr>
        <p:spPr>
          <a:xfrm>
            <a:off x="4561102" y="1752909"/>
            <a:ext cx="4104456" cy="2554545"/>
          </a:xfrm>
          <a:prstGeom prst="rect">
            <a:avLst/>
          </a:prstGeom>
        </p:spPr>
        <p:txBody>
          <a:bodyPr wrap="square">
            <a:spAutoFit/>
          </a:bodyPr>
          <a:lstStyle/>
          <a:p>
            <a:pPr algn="just"/>
            <a:r>
              <a:rPr lang="es-GT" sz="2000" dirty="0" smtClean="0">
                <a:latin typeface="Interstate-Light" pitchFamily="2" charset="0"/>
              </a:rPr>
              <a:t>El objetivo de la información, permite proyectar  la distribución de los recursos en los servicios de salud, educación, seguridad, etc. así </a:t>
            </a:r>
            <a:r>
              <a:rPr lang="es-GT" sz="2000" dirty="0">
                <a:latin typeface="Interstate-Light" pitchFamily="2" charset="0"/>
              </a:rPr>
              <a:t>como financiar programas y proyectos que las Dependencias tendrán a su cargo durante el </a:t>
            </a:r>
            <a:r>
              <a:rPr lang="es-GT" sz="2000" dirty="0" smtClean="0">
                <a:latin typeface="Interstate-Light" pitchFamily="2" charset="0"/>
              </a:rPr>
              <a:t>2020.</a:t>
            </a:r>
            <a:endParaRPr lang="es-MX" sz="2000" dirty="0">
              <a:latin typeface="Interstate-Light" pitchFamily="2" charset="0"/>
            </a:endParaRPr>
          </a:p>
        </p:txBody>
      </p:sp>
      <p:pic>
        <p:nvPicPr>
          <p:cNvPr id="19" name="Picture 4" descr="Imagen relacionada"/>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250" b="82250" l="26613" r="68414"/>
                    </a14:imgEffect>
                  </a14:imgLayer>
                </a14:imgProps>
              </a:ext>
              <a:ext uri="{28A0092B-C50C-407E-A947-70E740481C1C}">
                <a14:useLocalDpi xmlns:a14="http://schemas.microsoft.com/office/drawing/2010/main" val="0"/>
              </a:ext>
            </a:extLst>
          </a:blip>
          <a:srcRect l="25452" r="33073" b="14232"/>
          <a:stretch/>
        </p:blipFill>
        <p:spPr bwMode="auto">
          <a:xfrm>
            <a:off x="5063495" y="4009709"/>
            <a:ext cx="2436882" cy="2280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1430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7 Grupo"/>
          <p:cNvGrpSpPr/>
          <p:nvPr/>
        </p:nvGrpSpPr>
        <p:grpSpPr>
          <a:xfrm>
            <a:off x="323528" y="1095962"/>
            <a:ext cx="8640960" cy="5413426"/>
            <a:chOff x="853574" y="407395"/>
            <a:chExt cx="2691188" cy="1466397"/>
          </a:xfrm>
        </p:grpSpPr>
        <p:sp>
          <p:nvSpPr>
            <p:cNvPr id="16" name="15 Rectángulo"/>
            <p:cNvSpPr/>
            <p:nvPr/>
          </p:nvSpPr>
          <p:spPr>
            <a:xfrm>
              <a:off x="1595368" y="729851"/>
              <a:ext cx="989973" cy="717114"/>
            </a:xfrm>
            <a:prstGeom prst="rect">
              <a:avLst/>
            </a:prstGeom>
            <a:solidFill>
              <a:schemeClr val="accent5">
                <a:lumMod val="5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5" name="4 Grupo"/>
            <p:cNvGrpSpPr/>
            <p:nvPr/>
          </p:nvGrpSpPr>
          <p:grpSpPr>
            <a:xfrm>
              <a:off x="853574" y="407395"/>
              <a:ext cx="2691188" cy="1466397"/>
              <a:chOff x="853574" y="407395"/>
              <a:chExt cx="2691188" cy="1466397"/>
            </a:xfrm>
          </p:grpSpPr>
          <p:sp>
            <p:nvSpPr>
              <p:cNvPr id="22" name="21 Rectángulo"/>
              <p:cNvSpPr/>
              <p:nvPr/>
            </p:nvSpPr>
            <p:spPr>
              <a:xfrm>
                <a:off x="2506536" y="407395"/>
                <a:ext cx="1038226" cy="778517"/>
              </a:xfrm>
              <a:prstGeom prst="rect">
                <a:avLst/>
              </a:prstGeom>
              <a:solidFill>
                <a:schemeClr val="accent5">
                  <a:lumMod val="5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Rectángulo"/>
              <p:cNvSpPr/>
              <p:nvPr/>
            </p:nvSpPr>
            <p:spPr>
              <a:xfrm>
                <a:off x="853574" y="1149539"/>
                <a:ext cx="964342" cy="724253"/>
              </a:xfrm>
              <a:prstGeom prst="rect">
                <a:avLst/>
              </a:prstGeom>
              <a:solidFill>
                <a:schemeClr val="accent5">
                  <a:lumMod val="5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sp>
        <p:nvSpPr>
          <p:cNvPr id="9" name="8 Rectángulo"/>
          <p:cNvSpPr/>
          <p:nvPr/>
        </p:nvSpPr>
        <p:spPr>
          <a:xfrm>
            <a:off x="3274970" y="102231"/>
            <a:ext cx="5904655" cy="830997"/>
          </a:xfrm>
          <a:prstGeom prst="rect">
            <a:avLst/>
          </a:prstGeom>
        </p:spPr>
        <p:txBody>
          <a:bodyPr wrap="square">
            <a:spAutoFit/>
          </a:bodyPr>
          <a:lstStyle/>
          <a:p>
            <a:pPr algn="ctr"/>
            <a:r>
              <a:rPr lang="es-MX" sz="2400" b="1" dirty="0">
                <a:latin typeface="Candara" pitchFamily="34" charset="0"/>
              </a:rPr>
              <a:t>¿Quién aprueba el Presupuesto de Egresos y la Ley de Ingresos?</a:t>
            </a:r>
          </a:p>
        </p:txBody>
      </p:sp>
      <p:sp>
        <p:nvSpPr>
          <p:cNvPr id="2" name="1 Rectángulo"/>
          <p:cNvSpPr/>
          <p:nvPr/>
        </p:nvSpPr>
        <p:spPr>
          <a:xfrm>
            <a:off x="320908" y="1275498"/>
            <a:ext cx="8352928" cy="2308324"/>
          </a:xfrm>
          <a:prstGeom prst="rect">
            <a:avLst/>
          </a:prstGeom>
        </p:spPr>
        <p:txBody>
          <a:bodyPr wrap="square">
            <a:spAutoFit/>
          </a:bodyPr>
          <a:lstStyle/>
          <a:p>
            <a:pPr algn="ctr"/>
            <a:r>
              <a:rPr lang="es-MX" sz="2400" dirty="0"/>
              <a:t>Cada año el Gobierno del Estado presenta ante el  Congreso del Estado el Paquete Económico, mismo que comprende entre otros </a:t>
            </a:r>
            <a:r>
              <a:rPr lang="es-MX" sz="2400" dirty="0" smtClean="0"/>
              <a:t>documentos:  Exposición </a:t>
            </a:r>
            <a:r>
              <a:rPr lang="es-MX" sz="2400" dirty="0"/>
              <a:t>de Motivos, Ley de Ingresos, Presupuesto de Egresos, Ley de Participaciones, Ley de Hacienda y Código Fiscal.</a:t>
            </a:r>
          </a:p>
          <a:p>
            <a:pPr algn="ctr"/>
            <a:endParaRPr lang="es-MX" sz="2400" dirty="0"/>
          </a:p>
        </p:txBody>
      </p:sp>
      <p:sp>
        <p:nvSpPr>
          <p:cNvPr id="3" name="2 Rectángulo"/>
          <p:cNvSpPr/>
          <p:nvPr/>
        </p:nvSpPr>
        <p:spPr>
          <a:xfrm>
            <a:off x="323528" y="3835699"/>
            <a:ext cx="8545182" cy="2308324"/>
          </a:xfrm>
          <a:prstGeom prst="rect">
            <a:avLst/>
          </a:prstGeom>
        </p:spPr>
        <p:txBody>
          <a:bodyPr wrap="square">
            <a:spAutoFit/>
          </a:bodyPr>
          <a:lstStyle/>
          <a:p>
            <a:pPr algn="ctr"/>
            <a:r>
              <a:rPr lang="es-MX" sz="2400" dirty="0"/>
              <a:t>En este punto del proceso, el Congreso del Estado realiza el análisis correspondiente y celebra reuniones de trabajo que considere pertinentes; una vez consensado este proceso se aprueba y envía al Poder Ejecutivo para su publicación en el Periódico Oficial del Estado.</a:t>
            </a:r>
          </a:p>
          <a:p>
            <a:pPr algn="ctr"/>
            <a:endParaRPr lang="es-MX" sz="2400" dirty="0"/>
          </a:p>
        </p:txBody>
      </p:sp>
    </p:spTree>
    <p:extLst>
      <p:ext uri="{BB962C8B-B14F-4D97-AF65-F5344CB8AC3E}">
        <p14:creationId xmlns:p14="http://schemas.microsoft.com/office/powerpoint/2010/main" val="27836628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7 Grupo"/>
          <p:cNvGrpSpPr/>
          <p:nvPr/>
        </p:nvGrpSpPr>
        <p:grpSpPr>
          <a:xfrm>
            <a:off x="454366" y="1187422"/>
            <a:ext cx="4802216" cy="4242667"/>
            <a:chOff x="561358" y="586505"/>
            <a:chExt cx="1495628" cy="1149260"/>
          </a:xfrm>
        </p:grpSpPr>
        <p:sp>
          <p:nvSpPr>
            <p:cNvPr id="16" name="15 Rectángulo"/>
            <p:cNvSpPr/>
            <p:nvPr/>
          </p:nvSpPr>
          <p:spPr>
            <a:xfrm>
              <a:off x="1747134" y="650414"/>
              <a:ext cx="260539" cy="226755"/>
            </a:xfrm>
            <a:prstGeom prst="rect">
              <a:avLst/>
            </a:prstGeom>
            <a:solidFill>
              <a:schemeClr val="accent5">
                <a:lumMod val="5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5" name="4 Grupo"/>
            <p:cNvGrpSpPr/>
            <p:nvPr/>
          </p:nvGrpSpPr>
          <p:grpSpPr>
            <a:xfrm>
              <a:off x="561358" y="586505"/>
              <a:ext cx="1495628" cy="1149260"/>
              <a:chOff x="561358" y="586505"/>
              <a:chExt cx="1495628" cy="1149260"/>
            </a:xfrm>
          </p:grpSpPr>
          <p:sp>
            <p:nvSpPr>
              <p:cNvPr id="22" name="21 Rectángulo"/>
              <p:cNvSpPr/>
              <p:nvPr/>
            </p:nvSpPr>
            <p:spPr>
              <a:xfrm>
                <a:off x="1131090" y="586505"/>
                <a:ext cx="925896" cy="853653"/>
              </a:xfrm>
              <a:prstGeom prst="rect">
                <a:avLst/>
              </a:prstGeom>
              <a:solidFill>
                <a:schemeClr val="accent5">
                  <a:lumMod val="5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Rectángulo"/>
              <p:cNvSpPr/>
              <p:nvPr/>
            </p:nvSpPr>
            <p:spPr>
              <a:xfrm>
                <a:off x="561358" y="1144550"/>
                <a:ext cx="658551" cy="591215"/>
              </a:xfrm>
              <a:custGeom>
                <a:avLst/>
                <a:gdLst>
                  <a:gd name="connsiteX0" fmla="*/ 0 w 2972899"/>
                  <a:gd name="connsiteY0" fmla="*/ 0 h 3151389"/>
                  <a:gd name="connsiteX1" fmla="*/ 2972899 w 2972899"/>
                  <a:gd name="connsiteY1" fmla="*/ 0 h 3151389"/>
                  <a:gd name="connsiteX2" fmla="*/ 2972899 w 2972899"/>
                  <a:gd name="connsiteY2" fmla="*/ 3151389 h 3151389"/>
                  <a:gd name="connsiteX3" fmla="*/ 0 w 2972899"/>
                  <a:gd name="connsiteY3" fmla="*/ 3151389 h 3151389"/>
                  <a:gd name="connsiteX4" fmla="*/ 0 w 2972899"/>
                  <a:gd name="connsiteY4" fmla="*/ 0 h 3151389"/>
                  <a:gd name="connsiteX0" fmla="*/ 0 w 2972899"/>
                  <a:gd name="connsiteY0" fmla="*/ 0 h 3151389"/>
                  <a:gd name="connsiteX1" fmla="*/ 2972899 w 2972899"/>
                  <a:gd name="connsiteY1" fmla="*/ 0 h 3151389"/>
                  <a:gd name="connsiteX2" fmla="*/ 2972899 w 2972899"/>
                  <a:gd name="connsiteY2" fmla="*/ 3151389 h 3151389"/>
                  <a:gd name="connsiteX3" fmla="*/ 0 w 2972899"/>
                  <a:gd name="connsiteY3" fmla="*/ 3151389 h 3151389"/>
                  <a:gd name="connsiteX4" fmla="*/ 0 w 2972899"/>
                  <a:gd name="connsiteY4" fmla="*/ 0 h 3151389"/>
                  <a:gd name="connsiteX0" fmla="*/ 0 w 2972899"/>
                  <a:gd name="connsiteY0" fmla="*/ 0 h 3151389"/>
                  <a:gd name="connsiteX1" fmla="*/ 2972899 w 2972899"/>
                  <a:gd name="connsiteY1" fmla="*/ 0 h 3151389"/>
                  <a:gd name="connsiteX2" fmla="*/ 2972899 w 2972899"/>
                  <a:gd name="connsiteY2" fmla="*/ 3151389 h 3151389"/>
                  <a:gd name="connsiteX3" fmla="*/ 0 w 2972899"/>
                  <a:gd name="connsiteY3" fmla="*/ 3151389 h 3151389"/>
                  <a:gd name="connsiteX4" fmla="*/ 0 w 2972899"/>
                  <a:gd name="connsiteY4" fmla="*/ 0 h 31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899" h="3151389">
                    <a:moveTo>
                      <a:pt x="0" y="0"/>
                    </a:moveTo>
                    <a:lnTo>
                      <a:pt x="2972899" y="0"/>
                    </a:lnTo>
                    <a:lnTo>
                      <a:pt x="2972899" y="3151389"/>
                    </a:lnTo>
                    <a:lnTo>
                      <a:pt x="0" y="3151389"/>
                    </a:lnTo>
                    <a:lnTo>
                      <a:pt x="0" y="0"/>
                    </a:lnTo>
                    <a:close/>
                  </a:path>
                </a:pathLst>
              </a:custGeom>
              <a:solidFill>
                <a:schemeClr val="accent5">
                  <a:lumMod val="50000"/>
                  <a:alpha val="14000"/>
                </a:schemeClr>
              </a:solidFill>
              <a:ln>
                <a:no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sp>
        <p:nvSpPr>
          <p:cNvPr id="9" name="8 Rectángulo"/>
          <p:cNvSpPr/>
          <p:nvPr/>
        </p:nvSpPr>
        <p:spPr>
          <a:xfrm>
            <a:off x="3419873" y="44624"/>
            <a:ext cx="5724127" cy="461665"/>
          </a:xfrm>
          <a:prstGeom prst="rect">
            <a:avLst/>
          </a:prstGeom>
        </p:spPr>
        <p:txBody>
          <a:bodyPr wrap="square">
            <a:spAutoFit/>
          </a:bodyPr>
          <a:lstStyle/>
          <a:p>
            <a:pPr algn="ctr"/>
            <a:r>
              <a:rPr lang="es-MX" sz="2400" b="1" dirty="0">
                <a:latin typeface="Candara" pitchFamily="34" charset="0"/>
              </a:rPr>
              <a:t>¿Qué es la Ley de Ingresos?</a:t>
            </a:r>
          </a:p>
        </p:txBody>
      </p:sp>
      <p:sp>
        <p:nvSpPr>
          <p:cNvPr id="17" name="16 Rectángulo"/>
          <p:cNvSpPr/>
          <p:nvPr/>
        </p:nvSpPr>
        <p:spPr>
          <a:xfrm>
            <a:off x="644910" y="1124744"/>
            <a:ext cx="4453336" cy="4847481"/>
          </a:xfrm>
          <a:prstGeom prst="rect">
            <a:avLst/>
          </a:prstGeom>
        </p:spPr>
        <p:txBody>
          <a:bodyPr wrap="square">
            <a:spAutoFit/>
          </a:bodyPr>
          <a:lstStyle/>
          <a:p>
            <a:pPr algn="just">
              <a:lnSpc>
                <a:spcPct val="150000"/>
              </a:lnSpc>
            </a:pPr>
            <a:r>
              <a:rPr lang="es-MX" sz="2400" dirty="0"/>
              <a:t>Es el documento que concentra los montos y conceptos que  el Gobierno estima recibir durante el ejercicio fiscal, es decir, “ingresos tributarios”. </a:t>
            </a:r>
          </a:p>
          <a:p>
            <a:pPr algn="just">
              <a:lnSpc>
                <a:spcPct val="150000"/>
              </a:lnSpc>
            </a:pPr>
            <a:endParaRPr lang="es-MX" sz="1400" dirty="0"/>
          </a:p>
          <a:p>
            <a:pPr algn="just">
              <a:lnSpc>
                <a:spcPct val="150000"/>
              </a:lnSpc>
            </a:pPr>
            <a:r>
              <a:rPr lang="es-MX" sz="2400" dirty="0"/>
              <a:t>Son recursos que se obtendrán para cubrir el presupuesto de egresos del </a:t>
            </a:r>
            <a:r>
              <a:rPr lang="es-MX" sz="2400" dirty="0" smtClean="0"/>
              <a:t>2020.</a:t>
            </a:r>
            <a:endParaRPr lang="es-MX" sz="2400" dirty="0"/>
          </a:p>
        </p:txBody>
      </p:sp>
      <p:pic>
        <p:nvPicPr>
          <p:cNvPr id="15"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1092" b="93588" l="462" r="100000">
                        <a14:foregroundMark x1="1732" y1="89948" x2="99423" y2="90815"/>
                      </a14:backgroundRemoval>
                    </a14:imgEffect>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5464292" y="1897444"/>
            <a:ext cx="3271331" cy="21796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039490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3813</TotalTime>
  <Words>974</Words>
  <Application>Microsoft Office PowerPoint</Application>
  <PresentationFormat>Presentación en pantalla (4:3)</PresentationFormat>
  <Paragraphs>151</Paragraphs>
  <Slides>18</Slides>
  <Notes>0</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DGDPA</dc:creator>
  <cp:lastModifiedBy>DGDPA</cp:lastModifiedBy>
  <cp:revision>46</cp:revision>
  <cp:lastPrinted>2019-01-31T15:53:10Z</cp:lastPrinted>
  <dcterms:created xsi:type="dcterms:W3CDTF">2017-12-10T23:26:53Z</dcterms:created>
  <dcterms:modified xsi:type="dcterms:W3CDTF">2020-01-30T21:39:22Z</dcterms:modified>
</cp:coreProperties>
</file>